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0"/>
  </p:notesMasterIdLst>
  <p:sldIdLst>
    <p:sldId id="256" r:id="rId2"/>
    <p:sldId id="270" r:id="rId3"/>
    <p:sldId id="257" r:id="rId4"/>
    <p:sldId id="258"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9" r:id="rId22"/>
    <p:sldId id="340" r:id="rId23"/>
    <p:sldId id="342" r:id="rId24"/>
    <p:sldId id="337" r:id="rId25"/>
    <p:sldId id="343" r:id="rId26"/>
    <p:sldId id="338" r:id="rId27"/>
    <p:sldId id="287" r:id="rId28"/>
    <p:sldId id="34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456" autoAdjust="0"/>
  </p:normalViewPr>
  <p:slideViewPr>
    <p:cSldViewPr snapToGrid="0">
      <p:cViewPr varScale="1">
        <p:scale>
          <a:sx n="77" d="100"/>
          <a:sy n="77" d="100"/>
        </p:scale>
        <p:origin x="-9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8B9F8-437B-4E8A-A0D5-610D6503CAC3}" type="datetimeFigureOut">
              <a:rPr kumimoji="1" lang="ja-JP" altLang="en-US" smtClean="0"/>
              <a:pPr/>
              <a:t>2013/10/30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6AE6-96FF-41C4-A038-964ABA932E08}" type="slidenum">
              <a:rPr kumimoji="1" lang="ja-JP" altLang="en-US" smtClean="0"/>
              <a:pPr/>
              <a:t>&lt;#&gt;</a:t>
            </a:fld>
            <a:endParaRPr kumimoji="1" lang="ja-JP" altLang="en-US"/>
          </a:p>
        </p:txBody>
      </p:sp>
    </p:spTree>
    <p:extLst>
      <p:ext uri="{BB962C8B-B14F-4D97-AF65-F5344CB8AC3E}">
        <p14:creationId xmlns:p14="http://schemas.microsoft.com/office/powerpoint/2010/main" xmlns="" val="2520580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a:t>
            </a:fld>
            <a:endParaRPr kumimoji="1" lang="ja-JP" altLang="en-US"/>
          </a:p>
        </p:txBody>
      </p:sp>
    </p:spTree>
    <p:extLst>
      <p:ext uri="{BB962C8B-B14F-4D97-AF65-F5344CB8AC3E}">
        <p14:creationId xmlns:p14="http://schemas.microsoft.com/office/powerpoint/2010/main" xmlns="" val="146277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10</a:t>
            </a:fld>
            <a:endParaRPr kumimoji="1" lang="ja-JP" altLang="en-US"/>
          </a:p>
        </p:txBody>
      </p:sp>
    </p:spTree>
    <p:extLst>
      <p:ext uri="{BB962C8B-B14F-4D97-AF65-F5344CB8AC3E}">
        <p14:creationId xmlns:p14="http://schemas.microsoft.com/office/powerpoint/2010/main" xmlns="" val="127676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11</a:t>
            </a:fld>
            <a:endParaRPr kumimoji="1" lang="ja-JP" altLang="en-US"/>
          </a:p>
        </p:txBody>
      </p:sp>
    </p:spTree>
    <p:extLst>
      <p:ext uri="{BB962C8B-B14F-4D97-AF65-F5344CB8AC3E}">
        <p14:creationId xmlns:p14="http://schemas.microsoft.com/office/powerpoint/2010/main" xmlns="" val="165348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12</a:t>
            </a:fld>
            <a:endParaRPr kumimoji="1" lang="ja-JP" altLang="en-US"/>
          </a:p>
        </p:txBody>
      </p:sp>
    </p:spTree>
    <p:extLst>
      <p:ext uri="{BB962C8B-B14F-4D97-AF65-F5344CB8AC3E}">
        <p14:creationId xmlns:p14="http://schemas.microsoft.com/office/powerpoint/2010/main" xmlns="" val="157227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13</a:t>
            </a:fld>
            <a:endParaRPr kumimoji="1" lang="ja-JP" altLang="en-US"/>
          </a:p>
        </p:txBody>
      </p:sp>
    </p:spTree>
    <p:extLst>
      <p:ext uri="{BB962C8B-B14F-4D97-AF65-F5344CB8AC3E}">
        <p14:creationId xmlns:p14="http://schemas.microsoft.com/office/powerpoint/2010/main" xmlns="" val="407913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14</a:t>
            </a:fld>
            <a:endParaRPr kumimoji="1" lang="ja-JP" altLang="en-US"/>
          </a:p>
        </p:txBody>
      </p:sp>
    </p:spTree>
    <p:extLst>
      <p:ext uri="{BB962C8B-B14F-4D97-AF65-F5344CB8AC3E}">
        <p14:creationId xmlns:p14="http://schemas.microsoft.com/office/powerpoint/2010/main" xmlns="" val="44305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15</a:t>
            </a:fld>
            <a:endParaRPr kumimoji="1" lang="ja-JP" altLang="en-US"/>
          </a:p>
        </p:txBody>
      </p:sp>
    </p:spTree>
    <p:extLst>
      <p:ext uri="{BB962C8B-B14F-4D97-AF65-F5344CB8AC3E}">
        <p14:creationId xmlns:p14="http://schemas.microsoft.com/office/powerpoint/2010/main" xmlns="" val="188583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レヴィ＝ストロースの言い方をかりますと、神話とはその中でどういう主語とどういう述語でも結びつきうるような言葉である。つまり日常のわれわれの経験の中で、例えば「人間」という主語に羽が生えて空を飛ぶとか、あるいは地面の中から湧いて出てくるとか、そういった述語は絶対に結び付き得ないのですけれども、神話の中では、そういう日常的に絶対あり得ないような結び付きつまり出来事</a:t>
            </a:r>
            <a:r>
              <a:rPr lang="ja-JP" altLang="en-US" dirty="0" smtClean="0"/>
              <a:t>（</a:t>
            </a:r>
            <a:r>
              <a:rPr lang="ja-JP" altLang="ja-JP" dirty="0" smtClean="0"/>
              <a:t>エヴェヌマン</a:t>
            </a:r>
            <a:r>
              <a:rPr lang="ja-JP" altLang="en-US" dirty="0" smtClean="0"/>
              <a:t>）</a:t>
            </a:r>
            <a:r>
              <a:rPr lang="ja-JP" altLang="ja-JP" dirty="0" smtClean="0"/>
              <a:t>が何でも起る。要するに「不条理」で「不合理」な出来事の連続が、レヴィ＝ストロースがそれをセカンスと呼んでいます神話の内容を成すわけです。</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2</a:t>
            </a:fld>
            <a:endParaRPr kumimoji="1" lang="ja-JP" altLang="en-US"/>
          </a:p>
        </p:txBody>
      </p:sp>
    </p:spTree>
    <p:extLst>
      <p:ext uri="{BB962C8B-B14F-4D97-AF65-F5344CB8AC3E}">
        <p14:creationId xmlns:p14="http://schemas.microsoft.com/office/powerpoint/2010/main" xmlns="" val="236212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6A0228-28EC-4707-AC00-E05095E97181}" type="slidenum">
              <a:rPr kumimoji="1" lang="ja-JP" altLang="en-US" smtClean="0"/>
              <a:pPr/>
              <a:t>27</a:t>
            </a:fld>
            <a:endParaRPr kumimoji="1" lang="ja-JP" altLang="en-US"/>
          </a:p>
        </p:txBody>
      </p:sp>
    </p:spTree>
    <p:extLst>
      <p:ext uri="{BB962C8B-B14F-4D97-AF65-F5344CB8AC3E}">
        <p14:creationId xmlns:p14="http://schemas.microsoft.com/office/powerpoint/2010/main" xmlns="" val="696127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2856AE6-96FF-41C4-A038-964ABA932E08}" type="slidenum">
              <a:rPr kumimoji="1" lang="ja-JP" altLang="en-US" smtClean="0"/>
              <a:pPr/>
              <a:t>28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en-US" altLang="ja-JP" dirty="0" smtClean="0"/>
              <a:t>http://www.uni-mannheim.de/mateo/camena/reus4/jpg/s018.html</a:t>
            </a:r>
            <a:endParaRPr kumimoji="1" lang="ja-JP" altLang="en-US" dirty="0"/>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3</a:t>
            </a:fld>
            <a:endParaRPr kumimoji="1" lang="ja-JP" altLang="en-US"/>
          </a:p>
        </p:txBody>
      </p:sp>
    </p:spTree>
    <p:extLst>
      <p:ext uri="{BB962C8B-B14F-4D97-AF65-F5344CB8AC3E}">
        <p14:creationId xmlns:p14="http://schemas.microsoft.com/office/powerpoint/2010/main" xmlns="" val="101936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4</a:t>
            </a:fld>
            <a:endParaRPr kumimoji="1" lang="ja-JP" altLang="en-US"/>
          </a:p>
        </p:txBody>
      </p:sp>
    </p:spTree>
    <p:extLst>
      <p:ext uri="{BB962C8B-B14F-4D97-AF65-F5344CB8AC3E}">
        <p14:creationId xmlns:p14="http://schemas.microsoft.com/office/powerpoint/2010/main" xmlns="" val="176847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5</a:t>
            </a:fld>
            <a:endParaRPr kumimoji="1" lang="ja-JP" altLang="en-US"/>
          </a:p>
        </p:txBody>
      </p:sp>
    </p:spTree>
    <p:extLst>
      <p:ext uri="{BB962C8B-B14F-4D97-AF65-F5344CB8AC3E}">
        <p14:creationId xmlns:p14="http://schemas.microsoft.com/office/powerpoint/2010/main" xmlns="" val="302838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6</a:t>
            </a:fld>
            <a:endParaRPr kumimoji="1" lang="ja-JP" altLang="en-US"/>
          </a:p>
        </p:txBody>
      </p:sp>
    </p:spTree>
    <p:extLst>
      <p:ext uri="{BB962C8B-B14F-4D97-AF65-F5344CB8AC3E}">
        <p14:creationId xmlns:p14="http://schemas.microsoft.com/office/powerpoint/2010/main" xmlns="" val="209518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7</a:t>
            </a:fld>
            <a:endParaRPr kumimoji="1" lang="ja-JP" altLang="en-US"/>
          </a:p>
        </p:txBody>
      </p:sp>
    </p:spTree>
    <p:extLst>
      <p:ext uri="{BB962C8B-B14F-4D97-AF65-F5344CB8AC3E}">
        <p14:creationId xmlns:p14="http://schemas.microsoft.com/office/powerpoint/2010/main" xmlns="" val="264740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8</a:t>
            </a:fld>
            <a:endParaRPr kumimoji="1" lang="ja-JP" altLang="en-US"/>
          </a:p>
        </p:txBody>
      </p:sp>
    </p:spTree>
    <p:extLst>
      <p:ext uri="{BB962C8B-B14F-4D97-AF65-F5344CB8AC3E}">
        <p14:creationId xmlns:p14="http://schemas.microsoft.com/office/powerpoint/2010/main" xmlns="" val="218579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856AE6-96FF-41C4-A038-964ABA932E08}" type="slidenum">
              <a:rPr kumimoji="1" lang="ja-JP" altLang="en-US" smtClean="0"/>
              <a:pPr/>
              <a:t>9</a:t>
            </a:fld>
            <a:endParaRPr kumimoji="1" lang="ja-JP" altLang="en-US"/>
          </a:p>
        </p:txBody>
      </p:sp>
    </p:spTree>
    <p:extLst>
      <p:ext uri="{BB962C8B-B14F-4D97-AF65-F5344CB8AC3E}">
        <p14:creationId xmlns:p14="http://schemas.microsoft.com/office/powerpoint/2010/main" xmlns="" val="1100399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69234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29664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200779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86588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82539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1754636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1707363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119587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23855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0" y="609602"/>
            <a:ext cx="7772400" cy="891940"/>
          </a:xfrm>
        </p:spPr>
        <p:txBody>
          <a:bodyPr>
            <a:normAutofit/>
          </a:bodyPr>
          <a:lstStyle>
            <a:lvl1pPr>
              <a:defRPr sz="3600"/>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chor="t"/>
          <a:lstStyle>
            <a:lvl1pPr>
              <a:buNone/>
              <a:defRPr/>
            </a:lvl1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98128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15750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232428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428765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97899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289607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371981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155569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10/30/2013</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&lt;#&gt;</a:t>
            </a:fld>
            <a:endParaRPr lang="en-US" dirty="0"/>
          </a:p>
        </p:txBody>
      </p:sp>
    </p:spTree>
    <p:extLst>
      <p:ext uri="{BB962C8B-B14F-4D97-AF65-F5344CB8AC3E}">
        <p14:creationId xmlns:p14="http://schemas.microsoft.com/office/powerpoint/2010/main" xmlns="" val="283075419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7458" y="1964267"/>
            <a:ext cx="8070743" cy="1779830"/>
          </a:xfrm>
        </p:spPr>
        <p:txBody>
          <a:bodyPr>
            <a:normAutofit fontScale="90000"/>
          </a:bodyPr>
          <a:lstStyle/>
          <a:p>
            <a:pPr algn="l"/>
            <a:r>
              <a:rPr kumimoji="1" lang="ja-JP" altLang="en-US" dirty="0" smtClean="0"/>
              <a:t>図像の想像力と矮小力：</a:t>
            </a:r>
            <a:r>
              <a:rPr kumimoji="1" lang="en-US" altLang="ja-JP" dirty="0" smtClean="0"/>
              <a:t/>
            </a:r>
            <a:br>
              <a:rPr kumimoji="1" lang="en-US" altLang="ja-JP" dirty="0" smtClean="0"/>
            </a:br>
            <a:r>
              <a:rPr lang="en-US" altLang="ja-JP" dirty="0" smtClean="0"/>
              <a:t> </a:t>
            </a:r>
            <a:r>
              <a:rPr lang="en-US" altLang="ja-JP" dirty="0"/>
              <a:t>『</a:t>
            </a:r>
            <a:r>
              <a:rPr lang="ja-JP" altLang="en-US" dirty="0"/>
              <a:t>ペリクリーズ</a:t>
            </a:r>
            <a:r>
              <a:rPr lang="en-US" altLang="ja-JP" dirty="0"/>
              <a:t>』</a:t>
            </a:r>
            <a:r>
              <a:rPr kumimoji="1" lang="en-US" altLang="ja-JP" dirty="0" smtClean="0"/>
              <a:t/>
            </a:r>
            <a:br>
              <a:rPr kumimoji="1" lang="en-US" altLang="ja-JP" dirty="0" smtClean="0"/>
            </a:b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名古屋大学教授</a:t>
            </a:r>
            <a:endParaRPr kumimoji="1" lang="en-US" altLang="ja-JP" dirty="0" smtClean="0"/>
          </a:p>
          <a:p>
            <a:r>
              <a:rPr kumimoji="1" lang="ja-JP" altLang="en-US" dirty="0" smtClean="0"/>
              <a:t>鈴木繁夫</a:t>
            </a:r>
            <a:endParaRPr kumimoji="1" lang="ja-JP" altLang="en-US" dirty="0"/>
          </a:p>
        </p:txBody>
      </p:sp>
      <p:sp>
        <p:nvSpPr>
          <p:cNvPr id="4" name="正方形/長方形 3"/>
          <p:cNvSpPr/>
          <p:nvPr/>
        </p:nvSpPr>
        <p:spPr>
          <a:xfrm>
            <a:off x="3787170" y="3244334"/>
            <a:ext cx="3570208" cy="769441"/>
          </a:xfrm>
          <a:prstGeom prst="rect">
            <a:avLst/>
          </a:prstGeom>
        </p:spPr>
        <p:txBody>
          <a:bodyPr wrap="none">
            <a:spAutoFit/>
          </a:bodyPr>
          <a:lstStyle/>
          <a:p>
            <a:r>
              <a:rPr lang="ja-JP" altLang="en-US" sz="4400" dirty="0" smtClean="0"/>
              <a:t>図像学入門</a:t>
            </a:r>
            <a:r>
              <a:rPr lang="en-US" altLang="ja-JP" sz="4400" dirty="0" smtClean="0"/>
              <a:t>Ⅳ</a:t>
            </a:r>
            <a:endParaRPr lang="ja-JP" altLang="en-US" sz="4400" dirty="0"/>
          </a:p>
        </p:txBody>
      </p:sp>
    </p:spTree>
    <p:extLst>
      <p:ext uri="{BB962C8B-B14F-4D97-AF65-F5344CB8AC3E}">
        <p14:creationId xmlns:p14="http://schemas.microsoft.com/office/powerpoint/2010/main" xmlns="" val="105329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703" y="234778"/>
            <a:ext cx="8167816" cy="977728"/>
          </a:xfrm>
        </p:spPr>
        <p:txBody>
          <a:bodyPr>
            <a:normAutofit fontScale="90000"/>
          </a:bodyPr>
          <a:lstStyle/>
          <a:p>
            <a:r>
              <a:rPr lang="en-US" altLang="ja-JP" dirty="0" smtClean="0"/>
              <a:t>(1)</a:t>
            </a:r>
            <a:r>
              <a:rPr lang="ja-JP" altLang="en-US" dirty="0" smtClean="0"/>
              <a:t>　</a:t>
            </a:r>
            <a:r>
              <a:rPr lang="en-US" altLang="ja-JP" dirty="0" smtClean="0"/>
              <a:t>LUX </a:t>
            </a:r>
            <a:r>
              <a:rPr lang="en-US" altLang="ja-JP" dirty="0"/>
              <a:t>TUA VITA </a:t>
            </a:r>
            <a:r>
              <a:rPr lang="en-US" altLang="ja-JP" dirty="0" smtClean="0"/>
              <a:t>MIHI</a:t>
            </a:r>
            <a:br>
              <a:rPr lang="en-US" altLang="ja-JP" dirty="0" smtClean="0"/>
            </a:br>
            <a:r>
              <a:rPr lang="ja-JP" altLang="ja-JP" dirty="0" smtClean="0"/>
              <a:t>汝</a:t>
            </a:r>
            <a:r>
              <a:rPr lang="ja-JP" altLang="ja-JP" dirty="0"/>
              <a:t>が光こそわがいのち</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dirty="0"/>
          </a:p>
        </p:txBody>
      </p:sp>
      <p:pic>
        <p:nvPicPr>
          <p:cNvPr id="6" name="図 5"/>
          <p:cNvPicPr>
            <a:picLocks noChangeAspect="1"/>
          </p:cNvPicPr>
          <p:nvPr/>
        </p:nvPicPr>
        <p:blipFill>
          <a:blip r:embed="rId3"/>
          <a:stretch>
            <a:fillRect/>
          </a:stretch>
        </p:blipFill>
        <p:spPr>
          <a:xfrm>
            <a:off x="3758339" y="1318491"/>
            <a:ext cx="4873428" cy="5296286"/>
          </a:xfrm>
          <a:prstGeom prst="rect">
            <a:avLst/>
          </a:prstGeom>
        </p:spPr>
      </p:pic>
    </p:spTree>
    <p:extLst>
      <p:ext uri="{BB962C8B-B14F-4D97-AF65-F5344CB8AC3E}">
        <p14:creationId xmlns:p14="http://schemas.microsoft.com/office/powerpoint/2010/main" xmlns="" val="140275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340"/>
            <a:ext cx="7772400" cy="889687"/>
          </a:xfrm>
        </p:spPr>
        <p:txBody>
          <a:bodyPr>
            <a:normAutofit fontScale="90000"/>
          </a:bodyPr>
          <a:lstStyle/>
          <a:p>
            <a:r>
              <a:rPr lang="en-US" altLang="ja-JP" b="1" dirty="0" smtClean="0"/>
              <a:t>(2)</a:t>
            </a:r>
            <a:r>
              <a:rPr lang="ja-JP" altLang="en-US" b="1" dirty="0" smtClean="0"/>
              <a:t>　</a:t>
            </a:r>
            <a:r>
              <a:rPr lang="en-US" altLang="ja-JP" b="1" dirty="0" smtClean="0"/>
              <a:t>PIU </a:t>
            </a:r>
            <a:r>
              <a:rPr lang="en-US" altLang="ja-JP" b="1" dirty="0"/>
              <a:t>POR DULZURA QUE POR </a:t>
            </a:r>
            <a:r>
              <a:rPr lang="en-US" altLang="ja-JP" b="1" dirty="0" smtClean="0"/>
              <a:t>FUERZA</a:t>
            </a:r>
            <a:br>
              <a:rPr lang="en-US" altLang="ja-JP" b="1" dirty="0" smtClean="0"/>
            </a:br>
            <a:r>
              <a:rPr lang="ja-JP" altLang="ja-JP" dirty="0"/>
              <a:t>「柔よく剛を制す」</a:t>
            </a:r>
            <a:r>
              <a:rPr lang="ja-JP" altLang="en-US" sz="2400" dirty="0"/>
              <a:t/>
            </a:r>
            <a:br>
              <a:rPr lang="ja-JP" altLang="en-US" sz="2400" dirty="0"/>
            </a:br>
            <a:endParaRPr lang="ja-JP" altLang="ja-JP" b="1" dirty="0"/>
          </a:p>
        </p:txBody>
      </p:sp>
      <p:sp>
        <p:nvSpPr>
          <p:cNvPr id="5" name="コンテンツ プレースホルダー 4"/>
          <p:cNvSpPr>
            <a:spLocks noGrp="1"/>
          </p:cNvSpPr>
          <p:nvPr>
            <p:ph idx="1"/>
          </p:nvPr>
        </p:nvSpPr>
        <p:spPr>
          <a:xfrm>
            <a:off x="457200" y="5066270"/>
            <a:ext cx="7772400" cy="724931"/>
          </a:xfrm>
        </p:spPr>
        <p:txBody>
          <a:bodyPr/>
          <a:lstStyle/>
          <a:p>
            <a:r>
              <a:rPr kumimoji="1" lang="ja-JP" altLang="en-US" b="1" dirty="0" smtClean="0"/>
              <a:t>ボッティチェッリ「ウェヌス女神とマルス神」</a:t>
            </a:r>
            <a:endParaRPr kumimoji="1" lang="ja-JP" altLang="en-US" b="1" dirty="0"/>
          </a:p>
        </p:txBody>
      </p:sp>
      <p:pic>
        <p:nvPicPr>
          <p:cNvPr id="2050" name="Picture 2" descr="http://upload.wikimedia.org/wikipedia/commons/thumb/7/7d/Venus_and_Mars.jpg/500px-Venus_and_Mar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720312"/>
            <a:ext cx="7937500" cy="317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1494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49"/>
            <a:ext cx="7772400" cy="1310575"/>
          </a:xfrm>
        </p:spPr>
        <p:txBody>
          <a:bodyPr>
            <a:normAutofit fontScale="90000"/>
          </a:bodyPr>
          <a:lstStyle/>
          <a:p>
            <a:r>
              <a:rPr lang="en-US" altLang="ja-JP" b="1" dirty="0"/>
              <a:t>(3</a:t>
            </a:r>
            <a:r>
              <a:rPr lang="en-US" altLang="ja-JP" b="1" dirty="0" smtClean="0"/>
              <a:t>)</a:t>
            </a:r>
            <a:r>
              <a:rPr lang="ja-JP" altLang="en-US" b="1" dirty="0" smtClean="0"/>
              <a:t>　</a:t>
            </a:r>
            <a:r>
              <a:rPr lang="en-US" altLang="ja-JP" b="1" dirty="0" smtClean="0"/>
              <a:t>ME </a:t>
            </a:r>
            <a:r>
              <a:rPr lang="en-US" altLang="ja-JP" b="1" dirty="0"/>
              <a:t>POMPAE PROVEXIT </a:t>
            </a:r>
            <a:r>
              <a:rPr lang="en-US" altLang="ja-JP" b="1" dirty="0" smtClean="0"/>
              <a:t>APEX</a:t>
            </a:r>
            <a:br>
              <a:rPr lang="en-US" altLang="ja-JP" b="1" dirty="0" smtClean="0"/>
            </a:br>
            <a:r>
              <a:rPr lang="ja-JP" altLang="ja-JP" dirty="0"/>
              <a:t>「名誉の栄冠われを</a:t>
            </a:r>
            <a:r>
              <a:rPr lang="ja-JP" altLang="ja-JP" dirty="0" err="1"/>
              <a:t>いざな</a:t>
            </a:r>
            <a:r>
              <a:rPr lang="ja-JP" altLang="ja-JP" dirty="0"/>
              <a:t>えり」</a:t>
            </a:r>
            <a:br>
              <a:rPr lang="ja-JP" altLang="ja-JP" dirty="0"/>
            </a:b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endParaRPr kumimoji="1" lang="ja-JP" altLang="en-US" sz="1400" dirty="0"/>
          </a:p>
        </p:txBody>
      </p:sp>
      <p:pic>
        <p:nvPicPr>
          <p:cNvPr id="5" name="図 4" descr="Pictura of Paradin, Claude: Devises heroïques (1557): Me pompae provexit apex."/>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1880" y="1308452"/>
            <a:ext cx="4617720" cy="4810125"/>
          </a:xfrm>
          <a:prstGeom prst="rect">
            <a:avLst/>
          </a:prstGeom>
          <a:noFill/>
          <a:ln>
            <a:noFill/>
          </a:ln>
        </p:spPr>
      </p:pic>
    </p:spTree>
    <p:extLst>
      <p:ext uri="{BB962C8B-B14F-4D97-AF65-F5344CB8AC3E}">
        <p14:creationId xmlns:p14="http://schemas.microsoft.com/office/powerpoint/2010/main" xmlns="" val="1177329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3213" y="351512"/>
            <a:ext cx="3626399" cy="3430074"/>
          </a:xfrm>
        </p:spPr>
        <p:txBody>
          <a:bodyPr>
            <a:normAutofit fontScale="90000"/>
          </a:bodyPr>
          <a:lstStyle/>
          <a:p>
            <a:r>
              <a:rPr lang="en-US" altLang="ja-JP" b="1" dirty="0"/>
              <a:t>(4</a:t>
            </a:r>
            <a:r>
              <a:rPr lang="en-US" altLang="ja-JP" b="1" dirty="0" smtClean="0"/>
              <a:t>)</a:t>
            </a:r>
            <a:r>
              <a:rPr lang="ja-JP" altLang="en-US" b="1" dirty="0" smtClean="0"/>
              <a:t>　</a:t>
            </a:r>
            <a:r>
              <a:rPr lang="en-US" altLang="ja-JP" b="1" dirty="0" smtClean="0"/>
              <a:t>QUOD </a:t>
            </a:r>
            <a:r>
              <a:rPr lang="en-US" altLang="ja-JP" b="1" dirty="0"/>
              <a:t>ALIT ME, ME </a:t>
            </a:r>
            <a:r>
              <a:rPr lang="en-US" altLang="ja-JP" b="1" dirty="0" smtClean="0"/>
              <a:t>EXTINGUIT</a:t>
            </a:r>
            <a:br>
              <a:rPr lang="en-US" altLang="ja-JP" b="1" dirty="0" smtClean="0"/>
            </a:br>
            <a:r>
              <a:rPr lang="ja-JP" altLang="ja-JP" dirty="0"/>
              <a:t>「われに光を与うるものはわがいのちを消すものなり」。</a:t>
            </a:r>
            <a:br>
              <a:rPr lang="ja-JP" altLang="ja-JP" dirty="0"/>
            </a:b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pPr marL="0" indent="0">
              <a:buNone/>
            </a:pPr>
            <a:endParaRPr kumimoji="1" lang="ja-JP" altLang="en-US" sz="1400" dirty="0"/>
          </a:p>
        </p:txBody>
      </p:sp>
      <p:pic>
        <p:nvPicPr>
          <p:cNvPr id="5" name="図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6101" y="122417"/>
            <a:ext cx="4415143" cy="6185047"/>
          </a:xfrm>
          <a:prstGeom prst="rect">
            <a:avLst/>
          </a:prstGeom>
        </p:spPr>
      </p:pic>
    </p:spTree>
    <p:extLst>
      <p:ext uri="{BB962C8B-B14F-4D97-AF65-F5344CB8AC3E}">
        <p14:creationId xmlns:p14="http://schemas.microsoft.com/office/powerpoint/2010/main" xmlns="" val="291369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3107410" cy="2875904"/>
          </a:xfrm>
        </p:spPr>
        <p:txBody>
          <a:bodyPr>
            <a:normAutofit fontScale="90000"/>
          </a:bodyPr>
          <a:lstStyle/>
          <a:p>
            <a:r>
              <a:rPr lang="en-US" altLang="ja-JP" b="1" dirty="0"/>
              <a:t>(</a:t>
            </a:r>
            <a:r>
              <a:rPr lang="en-US" altLang="ja-JP" b="1" dirty="0" smtClean="0"/>
              <a:t>5)</a:t>
            </a:r>
            <a:r>
              <a:rPr lang="ja-JP" altLang="en-US" b="1" dirty="0"/>
              <a:t> </a:t>
            </a:r>
            <a:r>
              <a:rPr lang="en-US" altLang="ja-JP" b="1" dirty="0" smtClean="0"/>
              <a:t>SIC </a:t>
            </a:r>
            <a:r>
              <a:rPr lang="en-US" altLang="ja-JP" b="1" dirty="0"/>
              <a:t>SPECTANDA </a:t>
            </a:r>
            <a:r>
              <a:rPr lang="en-US" altLang="ja-JP" b="1" dirty="0" smtClean="0"/>
              <a:t>FIDES</a:t>
            </a:r>
            <a:br>
              <a:rPr lang="en-US" altLang="ja-JP" b="1" dirty="0" smtClean="0"/>
            </a:br>
            <a:r>
              <a:rPr lang="ja-JP" altLang="ja-JP" dirty="0"/>
              <a:t>「真心を試</a:t>
            </a:r>
            <a:r>
              <a:rPr lang="ja-JP" altLang="ja-JP" dirty="0" err="1"/>
              <a:t>さば</a:t>
            </a:r>
            <a:r>
              <a:rPr lang="ja-JP" altLang="ja-JP" dirty="0"/>
              <a:t>かくのごとし」。</a:t>
            </a:r>
            <a:br>
              <a:rPr lang="ja-JP" altLang="ja-JP" dirty="0"/>
            </a:b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pPr marL="0" indent="0">
              <a:buNone/>
            </a:pPr>
            <a:endParaRPr kumimoji="1" lang="ja-JP" altLang="en-US" sz="1400" dirty="0"/>
          </a:p>
        </p:txBody>
      </p:sp>
      <p:pic>
        <p:nvPicPr>
          <p:cNvPr id="5" name="図 4" descr="Pictura of Paradin, Claude: Devises heroïques (1551): SIC SPECTANDA FIDES."/>
          <p:cNvPicPr/>
          <p:nvPr/>
        </p:nvPicPr>
        <p:blipFill>
          <a:blip r:embed="rId3">
            <a:extLst>
              <a:ext uri="{28A0092B-C50C-407E-A947-70E740481C1C}">
                <a14:useLocalDpi xmlns:a14="http://schemas.microsoft.com/office/drawing/2010/main" xmlns="" val="0"/>
              </a:ext>
            </a:extLst>
          </a:blip>
          <a:srcRect/>
          <a:stretch>
            <a:fillRect/>
          </a:stretch>
        </p:blipFill>
        <p:spPr bwMode="auto">
          <a:xfrm>
            <a:off x="4407242" y="1078324"/>
            <a:ext cx="4338320" cy="4763135"/>
          </a:xfrm>
          <a:prstGeom prst="rect">
            <a:avLst/>
          </a:prstGeom>
          <a:noFill/>
          <a:ln>
            <a:noFill/>
          </a:ln>
        </p:spPr>
      </p:pic>
    </p:spTree>
    <p:extLst>
      <p:ext uri="{BB962C8B-B14F-4D97-AF65-F5344CB8AC3E}">
        <p14:creationId xmlns:p14="http://schemas.microsoft.com/office/powerpoint/2010/main" xmlns="" val="3357526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49"/>
            <a:ext cx="7772400" cy="1512053"/>
          </a:xfrm>
        </p:spPr>
        <p:txBody>
          <a:bodyPr>
            <a:normAutofit/>
          </a:bodyPr>
          <a:lstStyle/>
          <a:p>
            <a:r>
              <a:rPr lang="en-US" altLang="ja-JP" b="1" dirty="0"/>
              <a:t>(6</a:t>
            </a:r>
            <a:r>
              <a:rPr lang="en-US" altLang="ja-JP" b="1" dirty="0" smtClean="0"/>
              <a:t>) IN </a:t>
            </a:r>
            <a:r>
              <a:rPr lang="en-US" altLang="ja-JP" b="1" dirty="0"/>
              <a:t>HAC SPE </a:t>
            </a:r>
            <a:r>
              <a:rPr lang="en-US" altLang="ja-JP" b="1" dirty="0" smtClean="0"/>
              <a:t>VIVO</a:t>
            </a:r>
            <a:br>
              <a:rPr lang="en-US" altLang="ja-JP" b="1" dirty="0" smtClean="0"/>
            </a:br>
            <a:r>
              <a:rPr lang="ja-JP" altLang="ja-JP" dirty="0"/>
              <a:t>「この望みに生</a:t>
            </a:r>
            <a:r>
              <a:rPr lang="ja-JP" altLang="ja-JP" dirty="0" err="1"/>
              <a:t>く</a:t>
            </a:r>
            <a:r>
              <a:rPr lang="ja-JP" altLang="ja-JP" dirty="0"/>
              <a:t>」</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pPr marL="0" indent="0">
              <a:buNone/>
            </a:pPr>
            <a:endParaRPr kumimoji="1" lang="ja-JP" altLang="en-US" sz="1400" dirty="0"/>
          </a:p>
        </p:txBody>
      </p:sp>
      <p:pic>
        <p:nvPicPr>
          <p:cNvPr id="5" name="図 4" descr="Pictura of Paradin, Claude: Devises heroïques (1557): Spes altera vitae."/>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3400" y="602392"/>
            <a:ext cx="4503420" cy="5715000"/>
          </a:xfrm>
          <a:prstGeom prst="rect">
            <a:avLst/>
          </a:prstGeom>
          <a:noFill/>
          <a:ln>
            <a:noFill/>
          </a:ln>
        </p:spPr>
      </p:pic>
    </p:spTree>
    <p:extLst>
      <p:ext uri="{BB962C8B-B14F-4D97-AF65-F5344CB8AC3E}">
        <p14:creationId xmlns:p14="http://schemas.microsoft.com/office/powerpoint/2010/main" xmlns="" val="1029850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エンブレムと演劇の本質的違い</a:t>
            </a:r>
            <a:endParaRPr kumimoji="1" lang="ja-JP" altLang="en-US" dirty="0"/>
          </a:p>
        </p:txBody>
      </p:sp>
      <p:sp>
        <p:nvSpPr>
          <p:cNvPr id="3" name="コンテンツ プレースホルダ 2"/>
          <p:cNvSpPr>
            <a:spLocks noGrp="1"/>
          </p:cNvSpPr>
          <p:nvPr>
            <p:ph idx="1"/>
          </p:nvPr>
        </p:nvSpPr>
        <p:spPr>
          <a:xfrm>
            <a:off x="457200" y="1680520"/>
            <a:ext cx="7772400" cy="4110682"/>
          </a:xfrm>
        </p:spPr>
        <p:txBody>
          <a:bodyPr/>
          <a:lstStyle/>
          <a:p>
            <a:r>
              <a:rPr kumimoji="1" lang="ja-JP" altLang="en-US" sz="3600" dirty="0" smtClean="0"/>
              <a:t>　　</a:t>
            </a:r>
            <a:endParaRPr kumimoji="1" lang="en-US" altLang="ja-JP" sz="3600" dirty="0" smtClean="0"/>
          </a:p>
          <a:p>
            <a:r>
              <a:rPr lang="ja-JP" altLang="en-US" sz="3600" dirty="0" smtClean="0"/>
              <a:t>　　　　　　　　　</a:t>
            </a:r>
            <a:endParaRPr lang="en-US" altLang="ja-JP" sz="3600" dirty="0" smtClean="0"/>
          </a:p>
          <a:p>
            <a:r>
              <a:rPr lang="ja-JP" altLang="en-US" sz="3600" dirty="0" smtClean="0"/>
              <a:t>　　　　　　　　　</a:t>
            </a:r>
            <a:endParaRPr kumimoji="1" lang="en-US" altLang="ja-JP" sz="3600" dirty="0" smtClean="0"/>
          </a:p>
          <a:p>
            <a:r>
              <a:rPr lang="ja-JP" altLang="en-US" sz="3600" dirty="0" smtClean="0"/>
              <a:t>　　　　　　</a:t>
            </a:r>
            <a:endParaRPr lang="en-US" altLang="ja-JP" sz="3600" dirty="0" smtClean="0"/>
          </a:p>
          <a:p>
            <a:r>
              <a:rPr lang="ja-JP" altLang="en-US" sz="3600" dirty="0" smtClean="0">
                <a:solidFill>
                  <a:prstClr val="white"/>
                </a:solidFill>
              </a:rPr>
              <a:t>　　　　　　　　　</a:t>
            </a:r>
            <a:endParaRPr lang="en-US" altLang="ja-JP" sz="3600" dirty="0" smtClean="0">
              <a:solidFill>
                <a:prstClr val="white"/>
              </a:solidFill>
            </a:endParaRPr>
          </a:p>
          <a:p>
            <a:r>
              <a:rPr kumimoji="1" lang="ja-JP" altLang="en-US" sz="3600" dirty="0" smtClean="0">
                <a:solidFill>
                  <a:prstClr val="white"/>
                </a:solidFill>
              </a:rPr>
              <a:t>　　　　　　　　　</a:t>
            </a:r>
            <a:endParaRPr kumimoji="1" lang="ja-JP" altLang="en-US" dirty="0"/>
          </a:p>
        </p:txBody>
      </p:sp>
      <p:graphicFrame>
        <p:nvGraphicFramePr>
          <p:cNvPr id="4" name="表 3"/>
          <p:cNvGraphicFramePr>
            <a:graphicFrameLocks noGrp="1"/>
          </p:cNvGraphicFramePr>
          <p:nvPr/>
        </p:nvGraphicFramePr>
        <p:xfrm>
          <a:off x="420130" y="1926967"/>
          <a:ext cx="8501448" cy="3689900"/>
        </p:xfrm>
        <a:graphic>
          <a:graphicData uri="http://schemas.openxmlformats.org/drawingml/2006/table">
            <a:tbl>
              <a:tblPr firstRow="1" bandRow="1">
                <a:tableStyleId>{5C22544A-7EE6-4342-B048-85BDC9FD1C3A}</a:tableStyleId>
              </a:tblPr>
              <a:tblGrid>
                <a:gridCol w="4250724"/>
                <a:gridCol w="4250724"/>
              </a:tblGrid>
              <a:tr h="920866">
                <a:tc>
                  <a:txBody>
                    <a:bodyPr/>
                    <a:lstStyle/>
                    <a:p>
                      <a:r>
                        <a:rPr kumimoji="1" lang="ja-JP" altLang="en-US" sz="3600" dirty="0" smtClean="0"/>
                        <a:t>エンブレム</a:t>
                      </a:r>
                      <a:endParaRPr kumimoji="1" lang="ja-JP" altLang="en-US" sz="3600" dirty="0"/>
                    </a:p>
                  </a:txBody>
                  <a:tcPr/>
                </a:tc>
                <a:tc>
                  <a:txBody>
                    <a:bodyPr/>
                    <a:lstStyle/>
                    <a:p>
                      <a:r>
                        <a:rPr lang="ja-JP" altLang="en-US" sz="3600" dirty="0" smtClean="0"/>
                        <a:t>演劇</a:t>
                      </a:r>
                      <a:endParaRPr kumimoji="1" lang="ja-JP" altLang="en-US" sz="3600" dirty="0"/>
                    </a:p>
                  </a:txBody>
                  <a:tcPr>
                    <a:solidFill>
                      <a:srgbClr val="FF0000"/>
                    </a:solidFill>
                  </a:tcPr>
                </a:tc>
              </a:tr>
              <a:tr h="933656">
                <a:tc>
                  <a:txBody>
                    <a:bodyPr/>
                    <a:lstStyle/>
                    <a:p>
                      <a:r>
                        <a:rPr kumimoji="1" lang="ja-JP" altLang="en-US" sz="3600" dirty="0" smtClean="0"/>
                        <a:t>普遍志向</a:t>
                      </a:r>
                      <a:endParaRPr kumimoji="1" lang="ja-JP" altLang="en-US" sz="3600" dirty="0"/>
                    </a:p>
                  </a:txBody>
                  <a:tcPr>
                    <a:solidFill>
                      <a:srgbClr val="92D050"/>
                    </a:solidFill>
                  </a:tcPr>
                </a:tc>
                <a:tc>
                  <a:txBody>
                    <a:bodyPr/>
                    <a:lstStyle/>
                    <a:p>
                      <a:r>
                        <a:rPr lang="ja-JP" altLang="en-US" sz="3600" dirty="0" smtClean="0"/>
                        <a:t>非秩序志向</a:t>
                      </a:r>
                      <a:endParaRPr kumimoji="1" lang="ja-JP" altLang="en-US" sz="3600" dirty="0"/>
                    </a:p>
                  </a:txBody>
                  <a:tcPr>
                    <a:solidFill>
                      <a:srgbClr val="FF0000"/>
                    </a:solidFill>
                  </a:tcPr>
                </a:tc>
              </a:tr>
              <a:tr h="9017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3600" dirty="0" smtClean="0"/>
                        <a:t>永続的（図絵と文字）</a:t>
                      </a:r>
                      <a:endParaRPr kumimoji="1" lang="ja-JP" altLang="en-US" sz="3600" dirty="0"/>
                    </a:p>
                  </a:txBody>
                  <a:tcPr>
                    <a:solidFill>
                      <a:srgbClr val="92D050"/>
                    </a:solidFill>
                  </a:tcPr>
                </a:tc>
                <a:tc>
                  <a:txBody>
                    <a:bodyPr/>
                    <a:lstStyle/>
                    <a:p>
                      <a:r>
                        <a:rPr lang="ja-JP" altLang="en-US" sz="3600" dirty="0" smtClean="0">
                          <a:solidFill>
                            <a:prstClr val="white"/>
                          </a:solidFill>
                        </a:rPr>
                        <a:t>一過的（仕草と言葉）</a:t>
                      </a:r>
                      <a:endParaRPr kumimoji="1" lang="ja-JP" altLang="en-US" sz="3600" dirty="0"/>
                    </a:p>
                  </a:txBody>
                  <a:tcPr>
                    <a:solidFill>
                      <a:srgbClr val="FF0000"/>
                    </a:solidFill>
                  </a:tcPr>
                </a:tc>
              </a:tr>
              <a:tr h="933656">
                <a:tc>
                  <a:txBody>
                    <a:bodyPr/>
                    <a:lstStyle/>
                    <a:p>
                      <a:r>
                        <a:rPr lang="ja-JP" altLang="en-US" sz="3600" dirty="0" smtClean="0"/>
                        <a:t>知的刺激</a:t>
                      </a:r>
                      <a:endParaRPr kumimoji="1" lang="ja-JP" altLang="en-US" sz="3600" dirty="0"/>
                    </a:p>
                  </a:txBody>
                  <a:tcPr>
                    <a:solidFill>
                      <a:srgbClr val="92D050"/>
                    </a:solidFill>
                  </a:tcPr>
                </a:tc>
                <a:tc>
                  <a:txBody>
                    <a:bodyPr/>
                    <a:lstStyle/>
                    <a:p>
                      <a:r>
                        <a:rPr kumimoji="1" lang="ja-JP" altLang="en-US" sz="3600" dirty="0" smtClean="0">
                          <a:solidFill>
                            <a:prstClr val="white"/>
                          </a:solidFill>
                        </a:rPr>
                        <a:t>深層への刺激</a:t>
                      </a:r>
                      <a:endParaRPr kumimoji="1" lang="ja-JP" altLang="en-US" sz="3600" dirty="0"/>
                    </a:p>
                  </a:txBody>
                  <a:tcPr>
                    <a:solidFill>
                      <a:srgbClr val="FF0000"/>
                    </a:solidFill>
                  </a:tcPr>
                </a:tc>
              </a:tr>
            </a:tbl>
          </a:graphicData>
        </a:graphic>
      </p:graphicFrame>
      <p:cxnSp>
        <p:nvCxnSpPr>
          <p:cNvPr id="6" name="曲線コネクタ 5"/>
          <p:cNvCxnSpPr/>
          <p:nvPr/>
        </p:nvCxnSpPr>
        <p:spPr>
          <a:xfrm rot="5400000">
            <a:off x="3676136" y="2341602"/>
            <a:ext cx="1334533" cy="580771"/>
          </a:xfrm>
          <a:prstGeom prst="curvedConnector3">
            <a:avLst>
              <a:gd name="adj1" fmla="val 50000"/>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曲線コネクタ 16"/>
          <p:cNvCxnSpPr/>
          <p:nvPr/>
        </p:nvCxnSpPr>
        <p:spPr>
          <a:xfrm rot="10800000" flipV="1">
            <a:off x="3472249" y="3311610"/>
            <a:ext cx="605484" cy="308919"/>
          </a:xfrm>
          <a:prstGeom prst="curvedConnector3">
            <a:avLst>
              <a:gd name="adj1" fmla="val 50000"/>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曲線コネクタ 17"/>
          <p:cNvCxnSpPr/>
          <p:nvPr/>
        </p:nvCxnSpPr>
        <p:spPr>
          <a:xfrm>
            <a:off x="3447535" y="3608173"/>
            <a:ext cx="1837040" cy="712573"/>
          </a:xfrm>
          <a:prstGeom prst="curvedConnector3">
            <a:avLst>
              <a:gd name="adj1" fmla="val 50000"/>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曲線コネクタ 18"/>
          <p:cNvCxnSpPr/>
          <p:nvPr/>
        </p:nvCxnSpPr>
        <p:spPr>
          <a:xfrm rot="5400000">
            <a:off x="4293974" y="4652315"/>
            <a:ext cx="1334533" cy="580771"/>
          </a:xfrm>
          <a:prstGeom prst="curvedConnector3">
            <a:avLst>
              <a:gd name="adj1" fmla="val 50000"/>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99255" y="3361038"/>
            <a:ext cx="988540" cy="1013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457200" y="1371600"/>
            <a:ext cx="7772400" cy="4419601"/>
          </a:xfrm>
        </p:spPr>
        <p:txBody>
          <a:bodyPr>
            <a:normAutofit/>
          </a:bodyPr>
          <a:lstStyle/>
          <a:p>
            <a:r>
              <a:rPr lang="ja-JP" altLang="ja-JP" sz="2800" dirty="0" smtClean="0"/>
              <a:t>「不条理」で「不合理」な出来事の連続</a:t>
            </a:r>
            <a:r>
              <a:rPr lang="ja-JP" altLang="en-US" sz="1600" dirty="0" smtClean="0"/>
              <a:t>（</a:t>
            </a:r>
            <a:r>
              <a:rPr lang="ja-JP" altLang="ja-JP" sz="1600" dirty="0" smtClean="0"/>
              <a:t>レヴィ＝ストロース</a:t>
            </a:r>
            <a:r>
              <a:rPr lang="ja-JP" altLang="en-US" sz="1600" dirty="0" smtClean="0"/>
              <a:t>）</a:t>
            </a:r>
            <a:endParaRPr lang="en-US" altLang="ja-JP" sz="2800" dirty="0" smtClean="0"/>
          </a:p>
          <a:p>
            <a:endParaRPr lang="en-US" altLang="ja-JP" dirty="0" smtClean="0"/>
          </a:p>
          <a:p>
            <a:r>
              <a:rPr lang="ja-JP" altLang="en-US" dirty="0" smtClean="0"/>
              <a:t>　　　　　　　　　</a:t>
            </a:r>
            <a:r>
              <a:rPr lang="ja-JP" altLang="ja-JP" sz="2800" dirty="0" smtClean="0"/>
              <a:t>述語</a:t>
            </a:r>
            <a:r>
              <a:rPr lang="en-US" altLang="ja-JP" sz="2800" dirty="0" smtClean="0"/>
              <a:t>1</a:t>
            </a:r>
          </a:p>
          <a:p>
            <a:r>
              <a:rPr lang="ja-JP" altLang="en-US" sz="2800" dirty="0" smtClean="0"/>
              <a:t>　　　　　　　　　　　　　　　　　　　　　</a:t>
            </a:r>
            <a:r>
              <a:rPr lang="ja-JP" altLang="ja-JP" sz="2800" dirty="0" smtClean="0"/>
              <a:t>述語</a:t>
            </a:r>
            <a:r>
              <a:rPr lang="en-US" altLang="ja-JP" sz="2800" dirty="0" smtClean="0"/>
              <a:t>2</a:t>
            </a:r>
          </a:p>
          <a:p>
            <a:r>
              <a:rPr lang="ja-JP" altLang="en-US" sz="2800" dirty="0" smtClean="0"/>
              <a:t>　　　　　　　　　　　　</a:t>
            </a:r>
            <a:r>
              <a:rPr lang="ja-JP" altLang="ja-JP" sz="2800" dirty="0" smtClean="0"/>
              <a:t>主語</a:t>
            </a:r>
            <a:r>
              <a:rPr lang="ja-JP" altLang="en-US" sz="2800" dirty="0" smtClean="0"/>
              <a:t>　　　　　　　　　　　　　</a:t>
            </a:r>
            <a:r>
              <a:rPr lang="ja-JP" altLang="ja-JP" sz="2800" dirty="0" smtClean="0"/>
              <a:t>述語</a:t>
            </a:r>
            <a:r>
              <a:rPr lang="en-US" altLang="ja-JP" sz="2800" dirty="0" smtClean="0"/>
              <a:t>3</a:t>
            </a:r>
          </a:p>
          <a:p>
            <a:endParaRPr lang="en-US" altLang="ja-JP" dirty="0" smtClean="0"/>
          </a:p>
          <a:p>
            <a:endParaRPr lang="en-US" altLang="ja-JP" dirty="0" smtClean="0"/>
          </a:p>
          <a:p>
            <a:r>
              <a:rPr lang="ja-JP" altLang="en-US" dirty="0" smtClean="0"/>
              <a:t>例</a:t>
            </a:r>
            <a:r>
              <a:rPr lang="ja-JP" altLang="ja-JP" dirty="0" smtClean="0"/>
              <a:t>「人間」という主語</a:t>
            </a:r>
            <a:r>
              <a:rPr lang="ja-JP" altLang="en-US" dirty="0" smtClean="0"/>
              <a:t>→「</a:t>
            </a:r>
            <a:r>
              <a:rPr lang="ja-JP" altLang="ja-JP" dirty="0" smtClean="0"/>
              <a:t>羽が生えて空を飛ぶ</a:t>
            </a:r>
            <a:r>
              <a:rPr lang="ja-JP" altLang="en-US" dirty="0" smtClean="0"/>
              <a:t>」（述語）</a:t>
            </a:r>
            <a:endParaRPr kumimoji="1" lang="ja-JP" altLang="en-US" dirty="0"/>
          </a:p>
        </p:txBody>
      </p:sp>
      <p:sp>
        <p:nvSpPr>
          <p:cNvPr id="2" name="タイトル 1"/>
          <p:cNvSpPr>
            <a:spLocks noGrp="1"/>
          </p:cNvSpPr>
          <p:nvPr>
            <p:ph type="title"/>
          </p:nvPr>
        </p:nvSpPr>
        <p:spPr/>
        <p:txBody>
          <a:bodyPr/>
          <a:lstStyle/>
          <a:p>
            <a:r>
              <a:rPr kumimoji="1" lang="ja-JP" altLang="en-US" dirty="0" smtClean="0"/>
              <a:t>神話的世界：セカン</a:t>
            </a:r>
            <a:r>
              <a:rPr lang="ja-JP" altLang="en-US" dirty="0" smtClean="0"/>
              <a:t>ス</a:t>
            </a:r>
            <a:endParaRPr kumimoji="1" lang="ja-JP" altLang="en-US" dirty="0"/>
          </a:p>
        </p:txBody>
      </p:sp>
      <p:cxnSp>
        <p:nvCxnSpPr>
          <p:cNvPr id="6" name="直線矢印コネクタ 5"/>
          <p:cNvCxnSpPr/>
          <p:nvPr/>
        </p:nvCxnSpPr>
        <p:spPr>
          <a:xfrm flipH="1" flipV="1">
            <a:off x="2607276" y="2928551"/>
            <a:ext cx="753763" cy="951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4337222" y="3361038"/>
            <a:ext cx="1260389" cy="259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300151" y="3867665"/>
            <a:ext cx="2829697" cy="24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4" name="図 3" descr="http://www.gracepointdevotions.org/wp-content/uploads/2011/03/Apostle-Paul-First-Missionary-Journey-Map.png"/>
          <p:cNvPicPr>
            <a:picLocks noChangeAspect="1"/>
          </p:cNvPicPr>
          <p:nvPr/>
        </p:nvPicPr>
        <p:blipFill rotWithShape="1">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21373" b="9922"/>
          <a:stretch/>
        </p:blipFill>
        <p:spPr bwMode="auto">
          <a:xfrm>
            <a:off x="637779" y="184253"/>
            <a:ext cx="8018667" cy="6431661"/>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4" name="図 3" descr="http://upload.wikimedia.org/wikipedia/commons/thumb/5/54/Haustellum_brandaris_000.jpg/200px-Haustellum_brandaris_000.jpg"/>
          <p:cNvPicPr>
            <a:picLocks noChangeAspect="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39285" y="657836"/>
            <a:ext cx="3937000" cy="4311015"/>
          </a:xfrm>
          <a:prstGeom prst="rect">
            <a:avLst/>
          </a:prstGeom>
          <a:noFill/>
          <a:ln>
            <a:noFill/>
          </a:ln>
        </p:spPr>
      </p:pic>
      <p:pic>
        <p:nvPicPr>
          <p:cNvPr id="5" name="図 4" descr="File:Purpur-mit-Ausfaerbung.png"/>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587238" y="2663720"/>
            <a:ext cx="3007897" cy="37492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09602"/>
            <a:ext cx="7772400" cy="1084728"/>
          </a:xfrm>
        </p:spPr>
        <p:txBody>
          <a:bodyPr/>
          <a:lstStyle/>
          <a:p>
            <a:r>
              <a:rPr kumimoji="1" lang="ja-JP" altLang="en-US" dirty="0" smtClean="0"/>
              <a:t>紋章の謁見</a:t>
            </a:r>
            <a:endParaRPr kumimoji="1" lang="ja-JP" altLang="en-US" dirty="0"/>
          </a:p>
        </p:txBody>
      </p:sp>
      <p:sp>
        <p:nvSpPr>
          <p:cNvPr id="3" name="コンテンツ プレースホルダー 2"/>
          <p:cNvSpPr>
            <a:spLocks noGrp="1"/>
          </p:cNvSpPr>
          <p:nvPr>
            <p:ph idx="1"/>
          </p:nvPr>
        </p:nvSpPr>
        <p:spPr>
          <a:xfrm>
            <a:off x="6311153" y="5540188"/>
            <a:ext cx="2115670" cy="618566"/>
          </a:xfrm>
        </p:spPr>
        <p:txBody>
          <a:bodyPr/>
          <a:lstStyle/>
          <a:p>
            <a:r>
              <a:rPr kumimoji="1" lang="en-US" altLang="ja-JP" dirty="0" smtClean="0"/>
              <a:t>49:</a:t>
            </a:r>
            <a:r>
              <a:rPr lang="en-US" altLang="ja-JP" dirty="0" smtClean="0"/>
              <a:t>03</a:t>
            </a:r>
            <a:r>
              <a:rPr kumimoji="1" lang="en-US" altLang="ja-JP" dirty="0" smtClean="0"/>
              <a:t>-</a:t>
            </a:r>
            <a:endParaRPr kumimoji="1" lang="ja-JP" altLang="en-US" dirty="0"/>
          </a:p>
        </p:txBody>
      </p:sp>
      <p:pic>
        <p:nvPicPr>
          <p:cNvPr id="1026" name="Picture 2" descr="http://ecx.images-amazon.com/images/I/4110R4653Z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6591" y="1694330"/>
            <a:ext cx="3508058" cy="4947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0646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4" name="図 3" descr="http://2.bp.blogspot.com/-3TN1LatXBBU/UJVMwOl0EGI/AAAAAAAAhE0/8D8x_1MWrP8/s1600/a5.jpg"/>
          <p:cNvPicPr>
            <a:picLocks noChangeAspect="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91336" y="508411"/>
            <a:ext cx="6138672" cy="54823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馬上槍試合：</a:t>
            </a:r>
            <a:r>
              <a:rPr lang="ja-JP" altLang="en-US" dirty="0" smtClean="0"/>
              <a:t>劇場性</a:t>
            </a:r>
            <a:endParaRPr kumimoji="1" lang="ja-JP" altLang="en-US" dirty="0"/>
          </a:p>
        </p:txBody>
      </p:sp>
      <p:sp>
        <p:nvSpPr>
          <p:cNvPr id="3" name="コンテンツ プレースホルダ 2"/>
          <p:cNvSpPr>
            <a:spLocks noGrp="1"/>
          </p:cNvSpPr>
          <p:nvPr>
            <p:ph idx="1"/>
          </p:nvPr>
        </p:nvSpPr>
        <p:spPr>
          <a:xfrm>
            <a:off x="457200" y="1383958"/>
            <a:ext cx="7772400" cy="4407244"/>
          </a:xfrm>
        </p:spPr>
        <p:txBody>
          <a:bodyPr>
            <a:normAutofit/>
          </a:bodyPr>
          <a:lstStyle/>
          <a:p>
            <a:r>
              <a:rPr lang="ja-JP" altLang="en-US" sz="3600" dirty="0" smtClean="0"/>
              <a:t>指導者の資格を公に示すための場面</a:t>
            </a:r>
            <a:endParaRPr kumimoji="1" lang="en-US" altLang="ja-JP" sz="3600" dirty="0" smtClean="0"/>
          </a:p>
          <a:p>
            <a:r>
              <a:rPr kumimoji="1" lang="en-US" altLang="ja-JP" sz="3600" dirty="0" smtClean="0"/>
              <a:t>(1)</a:t>
            </a:r>
            <a:r>
              <a:rPr kumimoji="1" lang="ja-JP" altLang="en-US" sz="3600" dirty="0" smtClean="0"/>
              <a:t>男性性</a:t>
            </a:r>
            <a:endParaRPr kumimoji="1" lang="en-US" altLang="ja-JP" sz="3600" dirty="0" smtClean="0"/>
          </a:p>
          <a:p>
            <a:r>
              <a:rPr kumimoji="1" lang="en-US" altLang="ja-JP" sz="3600" dirty="0" smtClean="0"/>
              <a:t>(2)</a:t>
            </a:r>
            <a:r>
              <a:rPr kumimoji="1" lang="ja-JP" altLang="en-US" sz="3600" dirty="0" smtClean="0"/>
              <a:t>女性に対する礼節</a:t>
            </a:r>
            <a:endParaRPr kumimoji="1" lang="ja-JP" alt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馬上槍試合：非</a:t>
            </a:r>
            <a:r>
              <a:rPr lang="ja-JP" altLang="en-US" dirty="0" smtClean="0"/>
              <a:t>劇性と劇性</a:t>
            </a:r>
            <a:endParaRPr kumimoji="1" lang="ja-JP" altLang="en-US" dirty="0"/>
          </a:p>
        </p:txBody>
      </p:sp>
      <p:graphicFrame>
        <p:nvGraphicFramePr>
          <p:cNvPr id="4" name="表 3"/>
          <p:cNvGraphicFramePr>
            <a:graphicFrameLocks noGrp="1"/>
          </p:cNvGraphicFramePr>
          <p:nvPr/>
        </p:nvGraphicFramePr>
        <p:xfrm>
          <a:off x="395417" y="1915447"/>
          <a:ext cx="8501448" cy="3409114"/>
        </p:xfrm>
        <a:graphic>
          <a:graphicData uri="http://schemas.openxmlformats.org/drawingml/2006/table">
            <a:tbl>
              <a:tblPr firstRow="1" bandRow="1">
                <a:tableStyleId>{5C22544A-7EE6-4342-B048-85BDC9FD1C3A}</a:tableStyleId>
              </a:tblPr>
              <a:tblGrid>
                <a:gridCol w="4250724"/>
                <a:gridCol w="4250724"/>
              </a:tblGrid>
              <a:tr h="0">
                <a:tc>
                  <a:txBody>
                    <a:bodyPr/>
                    <a:lstStyle/>
                    <a:p>
                      <a:r>
                        <a:rPr kumimoji="1" lang="ja-JP" altLang="en-US" sz="3600" dirty="0" smtClean="0"/>
                        <a:t>槍試合</a:t>
                      </a:r>
                      <a:endParaRPr kumimoji="1" lang="ja-JP" altLang="en-US" sz="3600" dirty="0"/>
                    </a:p>
                  </a:txBody>
                  <a:tcPr/>
                </a:tc>
                <a:tc>
                  <a:txBody>
                    <a:bodyPr/>
                    <a:lstStyle/>
                    <a:p>
                      <a:r>
                        <a:rPr lang="ja-JP" altLang="en-US" sz="3600" dirty="0" smtClean="0"/>
                        <a:t>演劇</a:t>
                      </a:r>
                      <a:endParaRPr kumimoji="1" lang="ja-JP" altLang="en-US" sz="3600" dirty="0"/>
                    </a:p>
                  </a:txBody>
                  <a:tcPr>
                    <a:solidFill>
                      <a:srgbClr val="FF0000"/>
                    </a:solidFill>
                  </a:tcPr>
                </a:tc>
              </a:tr>
              <a:tr h="933656">
                <a:tc>
                  <a:txBody>
                    <a:bodyPr/>
                    <a:lstStyle/>
                    <a:p>
                      <a:r>
                        <a:rPr kumimoji="1" lang="ja-JP" altLang="en-US" sz="3600" dirty="0" smtClean="0"/>
                        <a:t>指導者の秩序志向</a:t>
                      </a:r>
                      <a:endParaRPr kumimoji="1" lang="ja-JP" altLang="en-US" sz="3600" dirty="0"/>
                    </a:p>
                  </a:txBody>
                  <a:tcPr>
                    <a:solidFill>
                      <a:srgbClr val="92D050"/>
                    </a:solidFill>
                  </a:tcPr>
                </a:tc>
                <a:tc>
                  <a:txBody>
                    <a:bodyPr/>
                    <a:lstStyle/>
                    <a:p>
                      <a:r>
                        <a:rPr lang="ja-JP" altLang="en-US" sz="3600" dirty="0" smtClean="0"/>
                        <a:t>非秩序志向</a:t>
                      </a:r>
                      <a:endParaRPr kumimoji="1" lang="ja-JP" altLang="en-US" sz="3600" dirty="0"/>
                    </a:p>
                  </a:txBody>
                  <a:tcPr>
                    <a:solidFill>
                      <a:srgbClr val="FF0000"/>
                    </a:solidFill>
                  </a:tcPr>
                </a:tc>
              </a:tr>
              <a:tr h="9017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3600" dirty="0" smtClean="0"/>
                        <a:t>一過的</a:t>
                      </a:r>
                      <a:endParaRPr kumimoji="1" lang="ja-JP" altLang="en-US" sz="3600" dirty="0"/>
                    </a:p>
                  </a:txBody>
                  <a:tcPr>
                    <a:solidFill>
                      <a:srgbClr val="92D050"/>
                    </a:solidFill>
                  </a:tcPr>
                </a:tc>
                <a:tc>
                  <a:txBody>
                    <a:bodyPr/>
                    <a:lstStyle/>
                    <a:p>
                      <a:r>
                        <a:rPr lang="ja-JP" altLang="en-US" sz="3600" dirty="0" smtClean="0">
                          <a:solidFill>
                            <a:prstClr val="white"/>
                          </a:solidFill>
                        </a:rPr>
                        <a:t>一過的（仕草と言葉）</a:t>
                      </a:r>
                      <a:endParaRPr kumimoji="1" lang="ja-JP" altLang="en-US" sz="3600" dirty="0"/>
                    </a:p>
                  </a:txBody>
                  <a:tcPr>
                    <a:solidFill>
                      <a:srgbClr val="FF0000"/>
                    </a:solidFill>
                  </a:tcPr>
                </a:tc>
              </a:tr>
              <a:tr h="933656">
                <a:tc>
                  <a:txBody>
                    <a:bodyPr/>
                    <a:lstStyle/>
                    <a:p>
                      <a:r>
                        <a:rPr kumimoji="1" lang="ja-JP" altLang="en-US" sz="3600" dirty="0" smtClean="0"/>
                        <a:t>暴力的深層へ</a:t>
                      </a:r>
                      <a:endParaRPr kumimoji="1" lang="ja-JP" altLang="en-US" sz="3600" dirty="0"/>
                    </a:p>
                  </a:txBody>
                  <a:tcPr>
                    <a:solidFill>
                      <a:srgbClr val="92D050"/>
                    </a:solidFill>
                  </a:tcPr>
                </a:tc>
                <a:tc>
                  <a:txBody>
                    <a:bodyPr/>
                    <a:lstStyle/>
                    <a:p>
                      <a:r>
                        <a:rPr kumimoji="1" lang="ja-JP" altLang="en-US" sz="3600" dirty="0" smtClean="0">
                          <a:solidFill>
                            <a:prstClr val="white"/>
                          </a:solidFill>
                        </a:rPr>
                        <a:t>身体的深層</a:t>
                      </a:r>
                      <a:endParaRPr kumimoji="1" lang="ja-JP" altLang="en-US" sz="3600" dirty="0"/>
                    </a:p>
                  </a:txBody>
                  <a:tcPr>
                    <a:solidFill>
                      <a:srgbClr val="FF00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4" name="図 3" descr="http://www.gracepointdevotions.org/wp-content/uploads/2011/03/Apostle-Paul-First-Missionary-Journey-Map.png"/>
          <p:cNvPicPr>
            <a:picLocks noChangeAspect="1"/>
          </p:cNvPicPr>
          <p:nvPr/>
        </p:nvPicPr>
        <p:blipFill rotWithShape="1">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21373" b="9922"/>
          <a:stretch/>
        </p:blipFill>
        <p:spPr bwMode="auto">
          <a:xfrm>
            <a:off x="637779" y="184253"/>
            <a:ext cx="8018667" cy="6431661"/>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5" name="角丸四角形 4"/>
          <p:cNvSpPr/>
          <p:nvPr/>
        </p:nvSpPr>
        <p:spPr>
          <a:xfrm>
            <a:off x="5968314" y="1680519"/>
            <a:ext cx="568410" cy="432486"/>
          </a:xfrm>
          <a:prstGeom prst="round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963827" y="4423719"/>
            <a:ext cx="5387546" cy="939113"/>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1285103" y="543697"/>
            <a:ext cx="1828799" cy="448550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089189" y="2051222"/>
            <a:ext cx="2932670" cy="310154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955957" y="2384854"/>
            <a:ext cx="395416" cy="181644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エフェソス</a:t>
            </a:r>
            <a:endParaRPr kumimoji="1" lang="ja-JP" altLang="en-US" dirty="0"/>
          </a:p>
        </p:txBody>
      </p:sp>
      <p:sp>
        <p:nvSpPr>
          <p:cNvPr id="3" name="コンテンツ プレースホルダ 2"/>
          <p:cNvSpPr>
            <a:spLocks noGrp="1"/>
          </p:cNvSpPr>
          <p:nvPr>
            <p:ph idx="1"/>
          </p:nvPr>
        </p:nvSpPr>
        <p:spPr>
          <a:xfrm>
            <a:off x="457200" y="5103341"/>
            <a:ext cx="7772400" cy="889686"/>
          </a:xfrm>
        </p:spPr>
        <p:txBody>
          <a:bodyPr/>
          <a:lstStyle/>
          <a:p>
            <a:r>
              <a:rPr kumimoji="1" lang="ja-JP" altLang="en-US" sz="4000" dirty="0" smtClean="0"/>
              <a:t>大母神崇拝→豊穣祈願</a:t>
            </a:r>
            <a:endParaRPr kumimoji="1" lang="ja-JP" altLang="en-US" dirty="0"/>
          </a:p>
        </p:txBody>
      </p:sp>
      <p:pic>
        <p:nvPicPr>
          <p:cNvPr id="4" name="図 3" descr="http://www.unmuseum.org/temple_ephasis.jpg"/>
          <p:cNvPicPr>
            <a:picLocks noChangeAspect="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0131" y="1474648"/>
            <a:ext cx="5238115" cy="3345688"/>
          </a:xfrm>
          <a:prstGeom prst="rect">
            <a:avLst/>
          </a:prstGeom>
          <a:noFill/>
          <a:ln>
            <a:noFill/>
          </a:ln>
        </p:spPr>
      </p:pic>
      <p:pic>
        <p:nvPicPr>
          <p:cNvPr id="5" name="図 4" descr="http://www.unmuseum.org/goddess_artemis.jpg"/>
          <p:cNvPicPr>
            <a:picLocks noChangeAspect="1"/>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879698" y="1386958"/>
            <a:ext cx="2717800" cy="47289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4" name="図 3" descr="http://www.gracepointdevotions.org/wp-content/uploads/2011/03/Apostle-Paul-First-Missionary-Journey-Map.png"/>
          <p:cNvPicPr>
            <a:picLocks noChangeAspect="1"/>
          </p:cNvPicPr>
          <p:nvPr/>
        </p:nvPicPr>
        <p:blipFill rotWithShape="1">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21373" b="9922"/>
          <a:stretch/>
        </p:blipFill>
        <p:spPr bwMode="auto">
          <a:xfrm>
            <a:off x="637779" y="184253"/>
            <a:ext cx="8018667" cy="6431661"/>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5" name="角丸四角形 4"/>
          <p:cNvSpPr/>
          <p:nvPr/>
        </p:nvSpPr>
        <p:spPr>
          <a:xfrm>
            <a:off x="6215449" y="4065373"/>
            <a:ext cx="568410" cy="432486"/>
          </a:xfrm>
          <a:prstGeom prst="round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flipV="1">
            <a:off x="6116595" y="2063579"/>
            <a:ext cx="432486" cy="228599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6071287" y="1684638"/>
            <a:ext cx="568410" cy="432486"/>
          </a:xfrm>
          <a:prstGeom prst="round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651686" y="1268627"/>
            <a:ext cx="671383" cy="350108"/>
          </a:xfrm>
          <a:prstGeom prst="round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210962" y="259491"/>
            <a:ext cx="671383" cy="350108"/>
          </a:xfrm>
          <a:prstGeom prst="round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8876" y="2224216"/>
            <a:ext cx="2100649" cy="66726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1927654" y="2928551"/>
            <a:ext cx="2199503" cy="11121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1622854" y="1474575"/>
            <a:ext cx="329514" cy="15775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4238" y="609602"/>
            <a:ext cx="2125362" cy="891940"/>
          </a:xfrm>
        </p:spPr>
        <p:txBody>
          <a:bodyPr>
            <a:normAutofit/>
          </a:bodyPr>
          <a:lstStyle/>
          <a:p>
            <a:r>
              <a:rPr kumimoji="1" lang="ja-JP" altLang="en-US" dirty="0" smtClean="0"/>
              <a:t>憂鬱</a:t>
            </a:r>
            <a:endParaRPr kumimoji="1" lang="ja-JP" altLang="en-US" dirty="0"/>
          </a:p>
        </p:txBody>
      </p:sp>
      <p:sp>
        <p:nvSpPr>
          <p:cNvPr id="3" name="コンテンツ プレースホルダ 2"/>
          <p:cNvSpPr>
            <a:spLocks noGrp="1"/>
          </p:cNvSpPr>
          <p:nvPr>
            <p:ph idx="1"/>
          </p:nvPr>
        </p:nvSpPr>
        <p:spPr>
          <a:xfrm>
            <a:off x="642551" y="5894174"/>
            <a:ext cx="7772400" cy="737287"/>
          </a:xfrm>
        </p:spPr>
        <p:txBody>
          <a:bodyPr/>
          <a:lstStyle/>
          <a:p>
            <a:r>
              <a:rPr lang="ja-JP" altLang="en-US" dirty="0" smtClean="0"/>
              <a:t>ルーカス・ファン・ライデン「若者の肖像」</a:t>
            </a:r>
            <a:endParaRPr lang="ja-JP" altLang="ja-JP" dirty="0" smtClean="0"/>
          </a:p>
          <a:p>
            <a:endParaRPr kumimoji="1" lang="ja-JP" altLang="en-US" dirty="0"/>
          </a:p>
        </p:txBody>
      </p:sp>
      <p:pic>
        <p:nvPicPr>
          <p:cNvPr id="4" name="図 3" descr="http://www.britishmuseum.org/images/com13599_l.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49807" y="494201"/>
            <a:ext cx="5400040" cy="54000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構造：神話のパタン</a:t>
            </a:r>
            <a:endParaRPr kumimoji="1" lang="ja-JP" altLang="en-US" sz="4800" dirty="0"/>
          </a:p>
        </p:txBody>
      </p:sp>
      <p:sp>
        <p:nvSpPr>
          <p:cNvPr id="5" name="コンテンツ プレースホルダ 4"/>
          <p:cNvSpPr>
            <a:spLocks noGrp="1"/>
          </p:cNvSpPr>
          <p:nvPr>
            <p:ph idx="1"/>
          </p:nvPr>
        </p:nvSpPr>
        <p:spPr/>
        <p:txBody>
          <a:bodyPr/>
          <a:lstStyle/>
          <a:p>
            <a:endParaRPr kumimoji="1" lang="ja-JP" altLang="en-US"/>
          </a:p>
        </p:txBody>
      </p:sp>
      <p:pic>
        <p:nvPicPr>
          <p:cNvPr id="6" name="図 5"/>
          <p:cNvPicPr>
            <a:picLocks noChangeAspect="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1912453" y="1566078"/>
            <a:ext cx="5755715" cy="5100001"/>
          </a:xfrm>
          <a:prstGeom prst="rect">
            <a:avLst/>
          </a:prstGeom>
        </p:spPr>
      </p:pic>
    </p:spTree>
    <p:extLst>
      <p:ext uri="{BB962C8B-B14F-4D97-AF65-F5344CB8AC3E}">
        <p14:creationId xmlns:p14="http://schemas.microsoft.com/office/powerpoint/2010/main" xmlns="" val="2355996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近親相姦</a:t>
            </a:r>
            <a:endParaRPr kumimoji="1" lang="ja-JP" altLang="en-US" dirty="0"/>
          </a:p>
        </p:txBody>
      </p:sp>
      <p:sp>
        <p:nvSpPr>
          <p:cNvPr id="3" name="コンテンツ プレースホルダ 2"/>
          <p:cNvSpPr>
            <a:spLocks noGrp="1"/>
          </p:cNvSpPr>
          <p:nvPr>
            <p:ph idx="1"/>
          </p:nvPr>
        </p:nvSpPr>
        <p:spPr>
          <a:xfrm>
            <a:off x="457200" y="1396314"/>
            <a:ext cx="7772400" cy="4394887"/>
          </a:xfrm>
        </p:spPr>
        <p:txBody>
          <a:bodyPr>
            <a:normAutofit/>
          </a:bodyPr>
          <a:lstStyle/>
          <a:p>
            <a:r>
              <a:rPr lang="ja-JP" altLang="ja-JP" dirty="0" smtClean="0"/>
              <a:t>＜構造論的背景＞</a:t>
            </a:r>
          </a:p>
          <a:p>
            <a:r>
              <a:rPr lang="en-US" altLang="ja-JP" dirty="0" smtClean="0"/>
              <a:t>(1)</a:t>
            </a:r>
            <a:r>
              <a:rPr lang="ja-JP" altLang="ja-JP" dirty="0" smtClean="0"/>
              <a:t>基本図式</a:t>
            </a:r>
            <a:r>
              <a:rPr lang="en-US" altLang="ja-JP" dirty="0" smtClean="0"/>
              <a:t>:</a:t>
            </a:r>
            <a:endParaRPr lang="ja-JP" altLang="ja-JP" dirty="0" smtClean="0"/>
          </a:p>
          <a:p>
            <a:r>
              <a:rPr lang="ja-JP" altLang="ja-JP" dirty="0" smtClean="0"/>
              <a:t>父なる神と子なる神とが、共在的・同一永遠的な存在である</a:t>
            </a:r>
          </a:p>
          <a:p>
            <a:r>
              <a:rPr lang="ja-JP" altLang="ja-JP" dirty="0" smtClean="0"/>
              <a:t>母なる神は、父なる神の配偶者であり、子なる神の配偶者となる。</a:t>
            </a:r>
          </a:p>
          <a:p>
            <a:r>
              <a:rPr lang="en-US" altLang="ja-JP" dirty="0" smtClean="0"/>
              <a:t> </a:t>
            </a:r>
            <a:endParaRPr lang="ja-JP" altLang="ja-JP" dirty="0" smtClean="0"/>
          </a:p>
          <a:p>
            <a:r>
              <a:rPr lang="en-US" altLang="ja-JP" dirty="0" smtClean="0"/>
              <a:t> </a:t>
            </a:r>
            <a:endParaRPr lang="ja-JP" altLang="ja-JP" dirty="0" smtClean="0"/>
          </a:p>
          <a:p>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2969612" y="3782455"/>
            <a:ext cx="3476625" cy="1962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1552" y="285750"/>
            <a:ext cx="4138047" cy="667264"/>
          </a:xfrm>
        </p:spPr>
        <p:txBody>
          <a:bodyPr>
            <a:normAutofit fontScale="90000"/>
          </a:bodyPr>
          <a:lstStyle/>
          <a:p>
            <a:r>
              <a:rPr lang="ja-JP" altLang="en-US" dirty="0"/>
              <a:t>六人の</a:t>
            </a:r>
            <a:r>
              <a:rPr lang="ja-JP" altLang="en-US" dirty="0" smtClean="0"/>
              <a:t>騎士　</a:t>
            </a:r>
            <a:r>
              <a:rPr lang="en-US" altLang="ja-JP" dirty="0" smtClean="0"/>
              <a:t/>
            </a:r>
            <a:br>
              <a:rPr lang="en-US" altLang="ja-JP" dirty="0" smtClean="0"/>
            </a:br>
            <a:r>
              <a:rPr lang="ja-JP" altLang="en-US" dirty="0" smtClean="0"/>
              <a:t>　　　</a:t>
            </a:r>
            <a:endParaRPr kumimoji="1" lang="ja-JP" altLang="en-US" dirty="0"/>
          </a:p>
        </p:txBody>
      </p:sp>
      <p:sp>
        <p:nvSpPr>
          <p:cNvPr id="3" name="コンテンツ プレースホルダー 2"/>
          <p:cNvSpPr>
            <a:spLocks noGrp="1"/>
          </p:cNvSpPr>
          <p:nvPr>
            <p:ph idx="1"/>
          </p:nvPr>
        </p:nvSpPr>
        <p:spPr>
          <a:xfrm>
            <a:off x="4091552" y="5346915"/>
            <a:ext cx="4838263" cy="444286"/>
          </a:xfrm>
        </p:spPr>
        <p:txBody>
          <a:bodyPr anchor="t">
            <a:normAutofit fontScale="55000" lnSpcReduction="20000"/>
          </a:bodyPr>
          <a:lstStyle/>
          <a:p>
            <a:pPr marL="0" indent="0"/>
            <a:r>
              <a:rPr lang="ja-JP" altLang="en-US" sz="3600" dirty="0" smtClean="0"/>
              <a:t>レウスネル</a:t>
            </a:r>
            <a:r>
              <a:rPr lang="en-US" altLang="ja-JP" sz="3600" dirty="0" smtClean="0"/>
              <a:t>『</a:t>
            </a:r>
            <a:r>
              <a:rPr lang="ja-JP" altLang="en-US" sz="3600" dirty="0" smtClean="0"/>
              <a:t>エンブレムのあけぼの</a:t>
            </a:r>
            <a:r>
              <a:rPr lang="en-US" altLang="ja-JP" sz="3600" dirty="0" smtClean="0"/>
              <a:t>』1567</a:t>
            </a:r>
            <a:r>
              <a:rPr lang="ja-JP" altLang="en-US" sz="3600" dirty="0" smtClean="0"/>
              <a:t>年</a:t>
            </a:r>
            <a:endParaRPr kumimoji="1" lang="ja-JP" altLang="en-US" sz="2800" dirty="0"/>
          </a:p>
        </p:txBody>
      </p:sp>
      <p:sp>
        <p:nvSpPr>
          <p:cNvPr id="4" name="右矢印 3"/>
          <p:cNvSpPr/>
          <p:nvPr/>
        </p:nvSpPr>
        <p:spPr>
          <a:xfrm>
            <a:off x="3073683" y="416671"/>
            <a:ext cx="505097"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255732" y="612614"/>
            <a:ext cx="3559048" cy="5891810"/>
          </a:xfrm>
          <a:prstGeom prst="rect">
            <a:avLst/>
          </a:prstGeom>
        </p:spPr>
      </p:pic>
      <p:sp>
        <p:nvSpPr>
          <p:cNvPr id="6" name="正方形/長方形 5"/>
          <p:cNvSpPr/>
          <p:nvPr/>
        </p:nvSpPr>
        <p:spPr>
          <a:xfrm>
            <a:off x="4091552" y="3244334"/>
            <a:ext cx="4380714" cy="1323439"/>
          </a:xfrm>
          <a:prstGeom prst="rect">
            <a:avLst/>
          </a:prstGeom>
        </p:spPr>
        <p:txBody>
          <a:bodyPr wrap="square">
            <a:spAutoFit/>
          </a:bodyPr>
          <a:lstStyle/>
          <a:p>
            <a:r>
              <a:rPr lang="ja-JP" altLang="en-US" sz="4000" dirty="0"/>
              <a:t>どんな図像</a:t>
            </a:r>
            <a:r>
              <a:rPr lang="ja-JP" altLang="en-US" sz="4000" dirty="0" smtClean="0"/>
              <a:t>か、</a:t>
            </a:r>
            <a:endParaRPr lang="en-US" altLang="ja-JP" sz="4000" dirty="0" smtClean="0"/>
          </a:p>
          <a:p>
            <a:r>
              <a:rPr lang="ja-JP" altLang="en-US" sz="4000" dirty="0" smtClean="0"/>
              <a:t>想像</a:t>
            </a:r>
            <a:r>
              <a:rPr lang="ja-JP" altLang="en-US" sz="4000" dirty="0"/>
              <a:t>する</a:t>
            </a:r>
          </a:p>
        </p:txBody>
      </p:sp>
    </p:spTree>
    <p:extLst>
      <p:ext uri="{BB962C8B-B14F-4D97-AF65-F5344CB8AC3E}">
        <p14:creationId xmlns:p14="http://schemas.microsoft.com/office/powerpoint/2010/main" xmlns="" val="198616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dirty="0" smtClean="0"/>
              <a:t>(1)</a:t>
            </a:r>
            <a:r>
              <a:rPr lang="ja-JP" altLang="en-US" dirty="0" smtClean="0"/>
              <a:t>　</a:t>
            </a:r>
            <a:r>
              <a:rPr lang="en-US" altLang="ja-JP" dirty="0" smtClean="0"/>
              <a:t>LUX </a:t>
            </a:r>
            <a:r>
              <a:rPr lang="en-US" altLang="ja-JP" dirty="0"/>
              <a:t>TUA VITA MIHI</a:t>
            </a:r>
            <a:endParaRPr kumimoji="1" lang="ja-JP" altLang="en-US"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a:t>a black </a:t>
            </a:r>
            <a:r>
              <a:rPr lang="en-US" altLang="ja-JP" sz="2000" dirty="0" err="1"/>
              <a:t>Ethiope</a:t>
            </a:r>
            <a:r>
              <a:rPr lang="en-US" altLang="ja-JP" sz="2000" dirty="0"/>
              <a:t> reaching at the sun</a:t>
            </a:r>
            <a:endParaRPr lang="ja-JP" altLang="ja-JP" sz="2000" dirty="0"/>
          </a:p>
          <a:p>
            <a:r>
              <a:rPr lang="en-US" altLang="ja-JP" sz="2000" dirty="0"/>
              <a:t>The word, 'Lux </a:t>
            </a:r>
            <a:r>
              <a:rPr lang="en-US" altLang="ja-JP" sz="2000" dirty="0" err="1"/>
              <a:t>tua</a:t>
            </a:r>
            <a:r>
              <a:rPr lang="en-US" altLang="ja-JP" sz="2000" dirty="0"/>
              <a:t> vita </a:t>
            </a:r>
            <a:r>
              <a:rPr lang="en-US" altLang="ja-JP" sz="2000" dirty="0" err="1"/>
              <a:t>mihi</a:t>
            </a:r>
            <a:r>
              <a:rPr lang="en-US" altLang="ja-JP" sz="2000" dirty="0"/>
              <a:t>.'</a:t>
            </a:r>
            <a:endParaRPr lang="ja-JP" altLang="ja-JP" sz="2000" dirty="0"/>
          </a:p>
          <a:p>
            <a:endParaRPr lang="en-US" altLang="ja-JP" sz="2000" b="1" dirty="0" smtClean="0"/>
          </a:p>
          <a:p>
            <a:r>
              <a:rPr lang="ja-JP" altLang="ja-JP" sz="2000" b="1" dirty="0" smtClean="0"/>
              <a:t>セーザ</a:t>
            </a:r>
            <a:r>
              <a:rPr lang="ja-JP" altLang="ja-JP" sz="2000" b="1" dirty="0"/>
              <a:t>：</a:t>
            </a:r>
            <a:r>
              <a:rPr lang="ja-JP" altLang="ja-JP" sz="2000" dirty="0"/>
              <a:t>スパルタの騎士です、お父様。</a:t>
            </a:r>
          </a:p>
          <a:p>
            <a:r>
              <a:rPr lang="ja-JP" altLang="ja-JP" sz="2000" dirty="0"/>
              <a:t>盾に描かれた意匠は、太陽にむかって</a:t>
            </a:r>
          </a:p>
          <a:p>
            <a:r>
              <a:rPr lang="ja-JP" altLang="ja-JP" sz="2000" dirty="0"/>
              <a:t>手をさしあげているエチオピア人の像、</a:t>
            </a:r>
          </a:p>
          <a:p>
            <a:r>
              <a:rPr lang="ja-JP" altLang="ja-JP" sz="2000" dirty="0"/>
              <a:t>刻まれた銘は、「汝が光こそわがいのち」</a:t>
            </a:r>
          </a:p>
          <a:p>
            <a:r>
              <a:rPr lang="ja-JP" altLang="ja-JP" sz="2000" b="1" dirty="0"/>
              <a:t>サイモニディーズ：</a:t>
            </a:r>
            <a:r>
              <a:rPr lang="ja-JP" altLang="ja-JP" sz="2000" dirty="0"/>
              <a:t>おまえをいのちと仰ぐな</a:t>
            </a:r>
          </a:p>
          <a:p>
            <a:r>
              <a:rPr lang="ja-JP" altLang="ja-JP" sz="2000" dirty="0"/>
              <a:t>らおまえを深く愛しておるはずだ。</a:t>
            </a:r>
          </a:p>
          <a:p>
            <a:pPr marL="0" indent="0">
              <a:buNone/>
            </a:pP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54217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b="1" dirty="0" smtClean="0"/>
              <a:t>(2)</a:t>
            </a:r>
            <a:r>
              <a:rPr lang="ja-JP" altLang="en-US" b="1" dirty="0" smtClean="0"/>
              <a:t>　</a:t>
            </a:r>
            <a:r>
              <a:rPr lang="en-US" altLang="ja-JP" b="1" dirty="0" smtClean="0"/>
              <a:t>PIU </a:t>
            </a:r>
            <a:r>
              <a:rPr lang="en-US" altLang="ja-JP" b="1" dirty="0"/>
              <a:t>POR DULZURA QUE POR FUERZA</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smtClean="0"/>
              <a:t>an </a:t>
            </a:r>
            <a:r>
              <a:rPr lang="en-US" altLang="ja-JP" sz="2000" dirty="0" err="1"/>
              <a:t>arm'd</a:t>
            </a:r>
            <a:r>
              <a:rPr lang="en-US" altLang="ja-JP" sz="2000" dirty="0"/>
              <a:t> knight that's </a:t>
            </a:r>
            <a:r>
              <a:rPr lang="en-US" altLang="ja-JP" sz="2000" dirty="0" err="1"/>
              <a:t>conquer'd</a:t>
            </a:r>
            <a:r>
              <a:rPr lang="en-US" altLang="ja-JP" sz="2000" dirty="0"/>
              <a:t> by a lady;</a:t>
            </a:r>
            <a:endParaRPr lang="ja-JP" altLang="ja-JP" sz="2000" dirty="0"/>
          </a:p>
          <a:p>
            <a:r>
              <a:rPr lang="en-US" altLang="ja-JP" sz="2000" dirty="0"/>
              <a:t>The motto thus, in Spanish, '</a:t>
            </a:r>
            <a:r>
              <a:rPr lang="en-US" altLang="ja-JP" sz="2000" dirty="0" err="1"/>
              <a:t>Piu</a:t>
            </a:r>
            <a:r>
              <a:rPr lang="en-US" altLang="ja-JP" sz="2000" dirty="0"/>
              <a:t> </a:t>
            </a:r>
            <a:r>
              <a:rPr lang="en-US" altLang="ja-JP" sz="2000" dirty="0" err="1"/>
              <a:t>por</a:t>
            </a:r>
            <a:r>
              <a:rPr lang="en-US" altLang="ja-JP" sz="2000" dirty="0"/>
              <a:t> </a:t>
            </a:r>
            <a:r>
              <a:rPr lang="en-US" altLang="ja-JP" sz="2000" dirty="0" err="1"/>
              <a:t>dulzura</a:t>
            </a:r>
            <a:r>
              <a:rPr lang="en-US" altLang="ja-JP" sz="2000" dirty="0"/>
              <a:t> </a:t>
            </a:r>
            <a:r>
              <a:rPr lang="en-US" altLang="ja-JP" sz="2000" dirty="0" err="1"/>
              <a:t>que</a:t>
            </a:r>
            <a:r>
              <a:rPr lang="en-US" altLang="ja-JP" sz="2000" dirty="0"/>
              <a:t> </a:t>
            </a:r>
            <a:r>
              <a:rPr lang="en-US" altLang="ja-JP" sz="2000" dirty="0" err="1"/>
              <a:t>por</a:t>
            </a:r>
            <a:r>
              <a:rPr lang="en-US" altLang="ja-JP" sz="2000" dirty="0"/>
              <a:t> </a:t>
            </a:r>
            <a:r>
              <a:rPr lang="en-US" altLang="ja-JP" sz="2000" dirty="0" err="1"/>
              <a:t>fuerza</a:t>
            </a:r>
            <a:r>
              <a:rPr lang="en-US" altLang="ja-JP" sz="2000" dirty="0"/>
              <a:t>.'</a:t>
            </a:r>
            <a:endParaRPr lang="ja-JP" altLang="ja-JP" sz="2000" dirty="0"/>
          </a:p>
          <a:p>
            <a:r>
              <a:rPr lang="en-US" altLang="ja-JP" sz="2000" dirty="0"/>
              <a:t> </a:t>
            </a:r>
            <a:endParaRPr lang="ja-JP" altLang="ja-JP" sz="2000" dirty="0"/>
          </a:p>
          <a:p>
            <a:r>
              <a:rPr lang="ja-JP" altLang="ja-JP" sz="2000" b="1" dirty="0"/>
              <a:t>セーザ：</a:t>
            </a:r>
            <a:r>
              <a:rPr lang="ja-JP" altLang="ja-JP" sz="2000" dirty="0"/>
              <a:t>マケドニアの騎士です、お父様。</a:t>
            </a:r>
          </a:p>
          <a:p>
            <a:r>
              <a:rPr lang="ja-JP" altLang="ja-JP" sz="2000" dirty="0"/>
              <a:t>盾に描かれた意匠は、</a:t>
            </a:r>
            <a:r>
              <a:rPr lang="en-US" altLang="ja-JP" sz="2000" dirty="0"/>
              <a:t>I</a:t>
            </a:r>
            <a:r>
              <a:rPr lang="ja-JP" altLang="ja-JP" sz="2000" dirty="0"/>
              <a:t>人の貴婦人に</a:t>
            </a:r>
          </a:p>
          <a:p>
            <a:r>
              <a:rPr lang="ja-JP" altLang="ja-JP" sz="2000" dirty="0"/>
              <a:t>ぅち負かされている武装した騎士の姿、</a:t>
            </a:r>
          </a:p>
          <a:p>
            <a:r>
              <a:rPr lang="ja-JP" altLang="ja-JP" sz="2000" dirty="0"/>
              <a:t>銘は、スペイン鉻で、「柔よく剛を制す」</a:t>
            </a: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46869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b="1" dirty="0"/>
              <a:t>(3</a:t>
            </a:r>
            <a:r>
              <a:rPr lang="en-US" altLang="ja-JP" b="1" dirty="0" smtClean="0"/>
              <a:t>)</a:t>
            </a:r>
            <a:r>
              <a:rPr lang="ja-JP" altLang="en-US" b="1" dirty="0" smtClean="0"/>
              <a:t>　</a:t>
            </a:r>
            <a:r>
              <a:rPr lang="en-US" altLang="ja-JP" b="1" dirty="0" smtClean="0"/>
              <a:t>ME </a:t>
            </a:r>
            <a:r>
              <a:rPr lang="en-US" altLang="ja-JP" b="1" dirty="0"/>
              <a:t>POMPAE PROVEXIT APEX</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smtClean="0"/>
              <a:t>a </a:t>
            </a:r>
            <a:r>
              <a:rPr lang="en-US" altLang="ja-JP" sz="2000" dirty="0"/>
              <a:t>wreath of chivalry;</a:t>
            </a:r>
            <a:endParaRPr lang="ja-JP" altLang="ja-JP" sz="2000" dirty="0"/>
          </a:p>
          <a:p>
            <a:r>
              <a:rPr lang="en-US" altLang="ja-JP" sz="2000" dirty="0"/>
              <a:t>The word, 'Me </a:t>
            </a:r>
            <a:r>
              <a:rPr lang="en-US" altLang="ja-JP" sz="2000" dirty="0" err="1"/>
              <a:t>pompae</a:t>
            </a:r>
            <a:r>
              <a:rPr lang="en-US" altLang="ja-JP" sz="2000" dirty="0"/>
              <a:t> </a:t>
            </a:r>
            <a:r>
              <a:rPr lang="en-US" altLang="ja-JP" sz="2000" dirty="0" err="1"/>
              <a:t>provexit</a:t>
            </a:r>
            <a:r>
              <a:rPr lang="en-US" altLang="ja-JP" sz="2000" dirty="0"/>
              <a:t> apex.'</a:t>
            </a:r>
            <a:endParaRPr lang="ja-JP" altLang="ja-JP" sz="2000" dirty="0"/>
          </a:p>
          <a:p>
            <a:endParaRPr lang="en-US" altLang="ja-JP" sz="2000" dirty="0" smtClean="0"/>
          </a:p>
          <a:p>
            <a:r>
              <a:rPr lang="ja-JP" altLang="ja-JP" sz="2000" dirty="0" smtClean="0"/>
              <a:t>セーザ</a:t>
            </a:r>
            <a:r>
              <a:rPr lang="ja-JP" altLang="ja-JP" sz="2000" dirty="0"/>
              <a:t>：アンティオケの</a:t>
            </a:r>
          </a:p>
          <a:p>
            <a:r>
              <a:rPr lang="ja-JP" altLang="ja-JP" sz="2000" dirty="0"/>
              <a:t>騎士です。</a:t>
            </a:r>
          </a:p>
          <a:p>
            <a:r>
              <a:rPr lang="ja-JP" altLang="ja-JP" sz="2000" dirty="0"/>
              <a:t>盾の意匠は、騎士の兜の飾り紐、</a:t>
            </a:r>
          </a:p>
          <a:p>
            <a:r>
              <a:rPr lang="ja-JP" altLang="ja-JP" sz="2000" dirty="0"/>
              <a:t>銘は、「名誉の栄冠われを</a:t>
            </a:r>
            <a:r>
              <a:rPr lang="ja-JP" altLang="ja-JP" sz="2000" dirty="0" err="1"/>
              <a:t>いざな</a:t>
            </a:r>
            <a:r>
              <a:rPr lang="ja-JP" altLang="ja-JP" sz="2000" dirty="0"/>
              <a:t>えり」</a:t>
            </a:r>
          </a:p>
          <a:p>
            <a:pPr marL="0" indent="0">
              <a:buNone/>
            </a:pP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21520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b="1" dirty="0"/>
              <a:t>(4</a:t>
            </a:r>
            <a:r>
              <a:rPr lang="en-US" altLang="ja-JP" b="1" dirty="0" smtClean="0"/>
              <a:t>)</a:t>
            </a:r>
            <a:r>
              <a:rPr lang="ja-JP" altLang="en-US" b="1" dirty="0" smtClean="0"/>
              <a:t>　</a:t>
            </a:r>
            <a:r>
              <a:rPr lang="en-US" altLang="ja-JP" b="1" dirty="0" smtClean="0"/>
              <a:t>QUOD </a:t>
            </a:r>
            <a:r>
              <a:rPr lang="en-US" altLang="ja-JP" b="1" dirty="0"/>
              <a:t>ALIT ME, ME EXTINGUIT</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smtClean="0"/>
              <a:t>A </a:t>
            </a:r>
            <a:r>
              <a:rPr lang="en-US" altLang="ja-JP" sz="2000" dirty="0"/>
              <a:t>burning torch that's turned upside down;</a:t>
            </a:r>
            <a:endParaRPr lang="ja-JP" altLang="ja-JP" sz="2000" dirty="0"/>
          </a:p>
          <a:p>
            <a:r>
              <a:rPr lang="en-US" altLang="ja-JP" sz="2000" dirty="0"/>
              <a:t>The word, 'Quod me alit, me </a:t>
            </a:r>
            <a:r>
              <a:rPr lang="en-US" altLang="ja-JP" sz="2000" dirty="0" err="1"/>
              <a:t>extinguit</a:t>
            </a:r>
            <a:r>
              <a:rPr lang="en-US" altLang="ja-JP" sz="2000" dirty="0"/>
              <a:t>.'</a:t>
            </a:r>
            <a:endParaRPr lang="ja-JP" altLang="ja-JP" sz="2000" dirty="0"/>
          </a:p>
          <a:p>
            <a:r>
              <a:rPr lang="ja-JP" altLang="ja-JP" sz="2000" dirty="0"/>
              <a:t>セーザ：意匠は、逆さに立てられた松明、銘</a:t>
            </a:r>
          </a:p>
          <a:p>
            <a:r>
              <a:rPr lang="ja-JP" altLang="ja-JP" sz="2000" dirty="0"/>
              <a:t>は、</a:t>
            </a:r>
          </a:p>
          <a:p>
            <a:r>
              <a:rPr lang="ja-JP" altLang="ja-JP" sz="2000" dirty="0"/>
              <a:t>「われに光を与うるものはわがいのちを消すものなり」。</a:t>
            </a:r>
          </a:p>
          <a:p>
            <a:pPr marL="0" indent="0">
              <a:buNone/>
            </a:pP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34704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b="1" dirty="0"/>
              <a:t>(</a:t>
            </a:r>
            <a:r>
              <a:rPr lang="en-US" altLang="ja-JP" b="1" dirty="0" smtClean="0"/>
              <a:t>5)</a:t>
            </a:r>
            <a:r>
              <a:rPr lang="ja-JP" altLang="en-US" b="1" dirty="0"/>
              <a:t> </a:t>
            </a:r>
            <a:r>
              <a:rPr lang="en-US" altLang="ja-JP" b="1" dirty="0" smtClean="0"/>
              <a:t>SIC </a:t>
            </a:r>
            <a:r>
              <a:rPr lang="en-US" altLang="ja-JP" b="1" dirty="0"/>
              <a:t>SPECTANDA FIDES</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smtClean="0"/>
              <a:t>an </a:t>
            </a:r>
            <a:r>
              <a:rPr lang="en-US" altLang="ja-JP" sz="2000" dirty="0"/>
              <a:t>hand environed with clouds,</a:t>
            </a:r>
            <a:endParaRPr lang="ja-JP" altLang="ja-JP" sz="2000" dirty="0"/>
          </a:p>
          <a:p>
            <a:r>
              <a:rPr lang="en-US" altLang="ja-JP" sz="2000" dirty="0"/>
              <a:t>Holding out gold that's by the touchstone tried;</a:t>
            </a:r>
            <a:endParaRPr lang="ja-JP" altLang="ja-JP" sz="2000" dirty="0"/>
          </a:p>
          <a:p>
            <a:r>
              <a:rPr lang="en-US" altLang="ja-JP" sz="2000" dirty="0"/>
              <a:t>The motto thus, 'Sic </a:t>
            </a:r>
            <a:r>
              <a:rPr lang="en-US" altLang="ja-JP" sz="2000" dirty="0" err="1"/>
              <a:t>spectanda</a:t>
            </a:r>
            <a:r>
              <a:rPr lang="en-US" altLang="ja-JP" sz="2000" dirty="0"/>
              <a:t> fides.'</a:t>
            </a:r>
            <a:endParaRPr lang="ja-JP" altLang="ja-JP" sz="2000" dirty="0"/>
          </a:p>
          <a:p>
            <a:endParaRPr lang="en-US" altLang="ja-JP" sz="2000" dirty="0" smtClean="0"/>
          </a:p>
          <a:p>
            <a:r>
              <a:rPr lang="ja-JP" altLang="ja-JP" sz="2000" dirty="0" smtClean="0"/>
              <a:t>セーザ</a:t>
            </a:r>
            <a:r>
              <a:rPr lang="ja-JP" altLang="ja-JP" sz="2000" dirty="0"/>
              <a:t>：五人目の意匠は、試金石にかけた黄金を雲より高くさしあげている手。銘は、「真心を試</a:t>
            </a:r>
            <a:r>
              <a:rPr lang="ja-JP" altLang="ja-JP" sz="2000" dirty="0" err="1"/>
              <a:t>さば</a:t>
            </a:r>
            <a:r>
              <a:rPr lang="ja-JP" altLang="ja-JP" sz="2000" dirty="0"/>
              <a:t>かくのごとし」。</a:t>
            </a:r>
          </a:p>
          <a:p>
            <a:pPr marL="0" indent="0">
              <a:buNone/>
            </a:pP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7155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
            <a:ext cx="7772400" cy="667264"/>
          </a:xfrm>
        </p:spPr>
        <p:txBody>
          <a:bodyPr/>
          <a:lstStyle/>
          <a:p>
            <a:r>
              <a:rPr lang="en-US" altLang="ja-JP" b="1" dirty="0"/>
              <a:t>(6</a:t>
            </a:r>
            <a:r>
              <a:rPr lang="en-US" altLang="ja-JP" b="1" dirty="0" smtClean="0"/>
              <a:t>) IN </a:t>
            </a:r>
            <a:r>
              <a:rPr lang="en-US" altLang="ja-JP" b="1" dirty="0"/>
              <a:t>HAC SPE VIVO</a:t>
            </a:r>
            <a:endParaRPr lang="ja-JP" altLang="ja-JP" b="1" dirty="0"/>
          </a:p>
        </p:txBody>
      </p:sp>
      <p:sp>
        <p:nvSpPr>
          <p:cNvPr id="3" name="コンテンツ プレースホルダー 2"/>
          <p:cNvSpPr>
            <a:spLocks noGrp="1"/>
          </p:cNvSpPr>
          <p:nvPr>
            <p:ph idx="1"/>
          </p:nvPr>
        </p:nvSpPr>
        <p:spPr>
          <a:xfrm>
            <a:off x="4407242" y="1128584"/>
            <a:ext cx="4522573" cy="4662617"/>
          </a:xfrm>
        </p:spPr>
        <p:txBody>
          <a:bodyPr anchor="t">
            <a:noAutofit/>
          </a:bodyPr>
          <a:lstStyle/>
          <a:p>
            <a:r>
              <a:rPr lang="en-US" altLang="ja-JP" sz="2000" dirty="0" smtClean="0"/>
              <a:t>A </a:t>
            </a:r>
            <a:r>
              <a:rPr lang="en-US" altLang="ja-JP" sz="2000" dirty="0" err="1"/>
              <a:t>wither'd</a:t>
            </a:r>
            <a:r>
              <a:rPr lang="en-US" altLang="ja-JP" sz="2000" dirty="0"/>
              <a:t> branch, that's only green at top;</a:t>
            </a:r>
            <a:endParaRPr lang="ja-JP" altLang="ja-JP" sz="2000" dirty="0"/>
          </a:p>
          <a:p>
            <a:r>
              <a:rPr lang="en-US" altLang="ja-JP" sz="2000" dirty="0"/>
              <a:t>The motto, 'In </a:t>
            </a:r>
            <a:r>
              <a:rPr lang="en-US" altLang="ja-JP" sz="2000" dirty="0" err="1"/>
              <a:t>hac</a:t>
            </a:r>
            <a:r>
              <a:rPr lang="en-US" altLang="ja-JP" sz="2000" dirty="0"/>
              <a:t> </a:t>
            </a:r>
            <a:r>
              <a:rPr lang="en-US" altLang="ja-JP" sz="2000" dirty="0" err="1"/>
              <a:t>spe</a:t>
            </a:r>
            <a:r>
              <a:rPr lang="en-US" altLang="ja-JP" sz="2000" dirty="0"/>
              <a:t> vivo.'</a:t>
            </a:r>
            <a:endParaRPr lang="ja-JP" altLang="ja-JP" sz="2000" dirty="0"/>
          </a:p>
          <a:p>
            <a:r>
              <a:rPr lang="ja-JP" altLang="ja-JP" sz="2000" dirty="0"/>
              <a:t>「先のほうにだけ緑の葉をつけた一本の枯れ</a:t>
            </a:r>
          </a:p>
          <a:p>
            <a:r>
              <a:rPr lang="ja-JP" altLang="ja-JP" sz="2000" dirty="0"/>
              <a:t>枝、記された銘は．「この望みに生</a:t>
            </a:r>
            <a:r>
              <a:rPr lang="ja-JP" altLang="ja-JP" sz="2000" dirty="0" err="1"/>
              <a:t>く</a:t>
            </a:r>
            <a:r>
              <a:rPr lang="ja-JP" altLang="ja-JP" sz="2000" dirty="0"/>
              <a:t>」。</a:t>
            </a:r>
          </a:p>
          <a:p>
            <a:pPr marL="0" indent="0">
              <a:buNone/>
            </a:pPr>
            <a:endParaRPr kumimoji="1" lang="ja-JP" altLang="en-US" sz="1400" dirty="0"/>
          </a:p>
        </p:txBody>
      </p:sp>
      <p:sp>
        <p:nvSpPr>
          <p:cNvPr id="4" name="正方形/長方形 3"/>
          <p:cNvSpPr/>
          <p:nvPr/>
        </p:nvSpPr>
        <p:spPr>
          <a:xfrm>
            <a:off x="790414" y="1270861"/>
            <a:ext cx="3208149" cy="492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124890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天空">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TC103457452[[fn=天空]]</Template>
  <TotalTime>1797</TotalTime>
  <Words>725</Words>
  <Application>Microsoft Office PowerPoint</Application>
  <PresentationFormat>画面に合わせる (4:3)</PresentationFormat>
  <Paragraphs>139</Paragraphs>
  <Slides>28</Slides>
  <Notes>28</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天空</vt:lpstr>
      <vt:lpstr>図像の想像力と矮小力：  『ペリクリーズ』 </vt:lpstr>
      <vt:lpstr>紋章の謁見</vt:lpstr>
      <vt:lpstr>六人の騎士　 　　　</vt:lpstr>
      <vt:lpstr>(1)　LUX TUA VITA MIHI</vt:lpstr>
      <vt:lpstr>(2)　PIU POR DULZURA QUE POR FUERZA</vt:lpstr>
      <vt:lpstr>(3)　ME POMPAE PROVEXIT APEX</vt:lpstr>
      <vt:lpstr>(4)　QUOD ALIT ME, ME EXTINGUIT</vt:lpstr>
      <vt:lpstr>(5) SIC SPECTANDA FIDES</vt:lpstr>
      <vt:lpstr>(6) IN HAC SPE VIVO</vt:lpstr>
      <vt:lpstr>(1)　LUX TUA VITA MIHI 汝が光こそわがいのち</vt:lpstr>
      <vt:lpstr>(2)　PIU POR DULZURA QUE POR FUERZA 「柔よく剛を制す」 </vt:lpstr>
      <vt:lpstr>(3)　ME POMPAE PROVEXIT APEX 「名誉の栄冠われをいざなえり」 </vt:lpstr>
      <vt:lpstr>(4)　QUOD ALIT ME, ME EXTINGUIT 「われに光を与うるものはわがいのちを消すものなり」。 </vt:lpstr>
      <vt:lpstr>(5) SIC SPECTANDA FIDES 「真心を試さばかくのごとし」。 </vt:lpstr>
      <vt:lpstr>(6) IN HAC SPE VIVO 「この望みに生く」</vt:lpstr>
      <vt:lpstr>エンブレムと演劇の本質的違い</vt:lpstr>
      <vt:lpstr>神話的世界：セカンス</vt:lpstr>
      <vt:lpstr>スライド 18</vt:lpstr>
      <vt:lpstr>スライド 19</vt:lpstr>
      <vt:lpstr>スライド 20</vt:lpstr>
      <vt:lpstr>馬上槍試合：劇場性</vt:lpstr>
      <vt:lpstr>馬上槍試合：非劇性と劇性</vt:lpstr>
      <vt:lpstr>スライド 23</vt:lpstr>
      <vt:lpstr>エフェソス</vt:lpstr>
      <vt:lpstr>スライド 25</vt:lpstr>
      <vt:lpstr>憂鬱</vt:lpstr>
      <vt:lpstr>構造：神話のパタン</vt:lpstr>
      <vt:lpstr>近親相姦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シェイクスピアの今： 図像学入門Ⅳ</dc:title>
  <dc:creator>Suzuki Shigeo</dc:creator>
  <cp:lastModifiedBy>geosk</cp:lastModifiedBy>
  <cp:revision>524</cp:revision>
  <dcterms:created xsi:type="dcterms:W3CDTF">2013-10-01T05:21:48Z</dcterms:created>
  <dcterms:modified xsi:type="dcterms:W3CDTF">2013-10-30T04:02:34Z</dcterms:modified>
</cp:coreProperties>
</file>